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61" r:id="rId4"/>
    <p:sldId id="259" r:id="rId5"/>
    <p:sldId id="260" r:id="rId6"/>
    <p:sldId id="262" r:id="rId7"/>
    <p:sldId id="270" r:id="rId8"/>
    <p:sldId id="271" r:id="rId9"/>
    <p:sldId id="272" r:id="rId10"/>
    <p:sldId id="265" r:id="rId11"/>
    <p:sldId id="273" r:id="rId12"/>
    <p:sldId id="275" r:id="rId13"/>
    <p:sldId id="269" r:id="rId14"/>
    <p:sldId id="268" r:id="rId15"/>
    <p:sldId id="276" r:id="rId16"/>
    <p:sldId id="277" r:id="rId17"/>
    <p:sldId id="278" r:id="rId18"/>
    <p:sldId id="279" r:id="rId19"/>
    <p:sldId id="281" r:id="rId20"/>
    <p:sldId id="280" r:id="rId21"/>
    <p:sldId id="285" r:id="rId22"/>
    <p:sldId id="282" r:id="rId23"/>
    <p:sldId id="284" r:id="rId24"/>
    <p:sldId id="264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0272"/>
  </p:normalViewPr>
  <p:slideViewPr>
    <p:cSldViewPr snapToGrid="0" snapToObjects="1">
      <p:cViewPr varScale="1">
        <p:scale>
          <a:sx n="100" d="100"/>
          <a:sy n="100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B4EE1-303F-CF40-904B-BAE3BD84F2D7}" type="doc">
      <dgm:prSet loTypeId="urn:microsoft.com/office/officeart/2005/8/layout/matrix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26B8BF0B-182D-7C49-88E5-66C8A4D67666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Erkenntnisinteresse</a:t>
          </a:r>
        </a:p>
      </dgm:t>
    </dgm:pt>
    <dgm:pt modelId="{9BBCFC4F-E793-574A-9893-7F7D7A8E39B0}" type="parTrans" cxnId="{92A38AC8-6C12-8C43-9F67-A37C4F298BA3}">
      <dgm:prSet/>
      <dgm:spPr/>
      <dgm:t>
        <a:bodyPr/>
        <a:lstStyle/>
        <a:p>
          <a:endParaRPr lang="de-DE"/>
        </a:p>
      </dgm:t>
    </dgm:pt>
    <dgm:pt modelId="{B8B398B2-A866-9D47-BF38-D178BC2E82EE}" type="sibTrans" cxnId="{92A38AC8-6C12-8C43-9F67-A37C4F298BA3}">
      <dgm:prSet/>
      <dgm:spPr/>
      <dgm:t>
        <a:bodyPr/>
        <a:lstStyle/>
        <a:p>
          <a:endParaRPr lang="de-DE"/>
        </a:p>
      </dgm:t>
    </dgm:pt>
    <dgm:pt modelId="{C1B22FCC-FAAE-184A-A281-4A953989FCA1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Erkenntnisgewinnung als Kompetenzbereich</a:t>
          </a:r>
        </a:p>
      </dgm:t>
    </dgm:pt>
    <dgm:pt modelId="{E9270D14-9160-5C4A-A788-5451D3337107}" type="parTrans" cxnId="{422A493B-478C-9242-842E-84849DDF6BCD}">
      <dgm:prSet/>
      <dgm:spPr/>
      <dgm:t>
        <a:bodyPr/>
        <a:lstStyle/>
        <a:p>
          <a:endParaRPr lang="de-DE"/>
        </a:p>
      </dgm:t>
    </dgm:pt>
    <dgm:pt modelId="{23E2F72E-EB93-2941-9D1D-44E8C1C46296}" type="sibTrans" cxnId="{422A493B-478C-9242-842E-84849DDF6BCD}">
      <dgm:prSet/>
      <dgm:spPr/>
      <dgm:t>
        <a:bodyPr/>
        <a:lstStyle/>
        <a:p>
          <a:endParaRPr lang="de-DE"/>
        </a:p>
      </dgm:t>
    </dgm:pt>
    <dgm:pt modelId="{CF9E02B1-F837-8A41-BC0B-730AF4F7B9DB}">
      <dgm:prSet phldrT="[Text]" custT="1"/>
      <dgm:spPr/>
      <dgm:t>
        <a:bodyPr/>
        <a:lstStyle/>
        <a:p>
          <a:pPr>
            <a:buNone/>
          </a:pPr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Flexible Anwendung von Wissen</a:t>
          </a:r>
        </a:p>
        <a:p>
          <a:pPr>
            <a:buFont typeface="Wingdings" pitchFamily="2" charset="2"/>
            <a:buNone/>
          </a:pPr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rPr>
            <a:t> Problemlösen</a:t>
          </a:r>
          <a:endParaRPr lang="de-DE" sz="28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18908BE-B937-8D46-B9A1-D0BB38DB327C}" type="parTrans" cxnId="{58E60440-8FA7-8249-B059-5F4A78356F05}">
      <dgm:prSet/>
      <dgm:spPr/>
      <dgm:t>
        <a:bodyPr/>
        <a:lstStyle/>
        <a:p>
          <a:endParaRPr lang="de-DE"/>
        </a:p>
      </dgm:t>
    </dgm:pt>
    <dgm:pt modelId="{F3DDCE34-D70A-8B44-BD7B-E66A142B95B9}" type="sibTrans" cxnId="{58E60440-8FA7-8249-B059-5F4A78356F05}">
      <dgm:prSet/>
      <dgm:spPr/>
      <dgm:t>
        <a:bodyPr/>
        <a:lstStyle/>
        <a:p>
          <a:endParaRPr lang="de-DE"/>
        </a:p>
      </dgm:t>
    </dgm:pt>
    <dgm:pt modelId="{420543E1-B881-F642-A914-6D7C95326DDD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Wissenschaftliche Aussagen gewinnen, Methoden</a:t>
          </a:r>
        </a:p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rPr>
            <a:t> kritischer, reflektierter Umgang mit Wissen</a:t>
          </a:r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02AE8AF1-3334-8741-A215-C0CF2D43C973}" type="parTrans" cxnId="{3391F62E-2588-9945-850A-117BA0B2F923}">
      <dgm:prSet/>
      <dgm:spPr/>
      <dgm:t>
        <a:bodyPr/>
        <a:lstStyle/>
        <a:p>
          <a:endParaRPr lang="de-DE"/>
        </a:p>
      </dgm:t>
    </dgm:pt>
    <dgm:pt modelId="{3F0A8589-FB22-BD4D-9F99-1211966EA933}" type="sibTrans" cxnId="{3391F62E-2588-9945-850A-117BA0B2F923}">
      <dgm:prSet/>
      <dgm:spPr/>
      <dgm:t>
        <a:bodyPr/>
        <a:lstStyle/>
        <a:p>
          <a:endParaRPr lang="de-DE"/>
        </a:p>
      </dgm:t>
    </dgm:pt>
    <dgm:pt modelId="{3160B5BB-4824-0048-8849-457D73F2D873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Nachvollzug, Selbstständigkeit</a:t>
          </a:r>
        </a:p>
      </dgm:t>
    </dgm:pt>
    <dgm:pt modelId="{550C883E-A46C-C441-870C-B8265BDAC514}" type="parTrans" cxnId="{35D98DF7-A395-5649-AD57-BC86521153D5}">
      <dgm:prSet/>
      <dgm:spPr/>
      <dgm:t>
        <a:bodyPr/>
        <a:lstStyle/>
        <a:p>
          <a:endParaRPr lang="de-DE"/>
        </a:p>
      </dgm:t>
    </dgm:pt>
    <dgm:pt modelId="{B541AF12-AA8D-0A43-AB38-D4C2A18052C2}" type="sibTrans" cxnId="{35D98DF7-A395-5649-AD57-BC86521153D5}">
      <dgm:prSet/>
      <dgm:spPr/>
      <dgm:t>
        <a:bodyPr/>
        <a:lstStyle/>
        <a:p>
          <a:endParaRPr lang="de-DE"/>
        </a:p>
      </dgm:t>
    </dgm:pt>
    <dgm:pt modelId="{040CABAB-69D8-B74E-886C-102113AE86F0}" type="pres">
      <dgm:prSet presAssocID="{449B4EE1-303F-CF40-904B-BAE3BD84F2D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140F6E2-8F11-6E44-882D-FD54158861A2}" type="pres">
      <dgm:prSet presAssocID="{449B4EE1-303F-CF40-904B-BAE3BD84F2D7}" presName="matrix" presStyleCnt="0"/>
      <dgm:spPr/>
    </dgm:pt>
    <dgm:pt modelId="{621B8923-DCEB-A644-8F2F-617D9709E9A6}" type="pres">
      <dgm:prSet presAssocID="{449B4EE1-303F-CF40-904B-BAE3BD84F2D7}" presName="tile1" presStyleLbl="node1" presStyleIdx="0" presStyleCnt="4"/>
      <dgm:spPr/>
    </dgm:pt>
    <dgm:pt modelId="{16F03F03-B61D-9C4A-A66F-F7FF3F1C1B11}" type="pres">
      <dgm:prSet presAssocID="{449B4EE1-303F-CF40-904B-BAE3BD84F2D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7535798-8531-A444-92A9-5B2E55F42A84}" type="pres">
      <dgm:prSet presAssocID="{449B4EE1-303F-CF40-904B-BAE3BD84F2D7}" presName="tile2" presStyleLbl="node1" presStyleIdx="1" presStyleCnt="4"/>
      <dgm:spPr/>
    </dgm:pt>
    <dgm:pt modelId="{B4096EBB-8096-6544-B401-7996143EC04F}" type="pres">
      <dgm:prSet presAssocID="{449B4EE1-303F-CF40-904B-BAE3BD84F2D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F52035B-0F42-4E4F-9586-52E724F1B500}" type="pres">
      <dgm:prSet presAssocID="{449B4EE1-303F-CF40-904B-BAE3BD84F2D7}" presName="tile3" presStyleLbl="node1" presStyleIdx="2" presStyleCnt="4"/>
      <dgm:spPr/>
    </dgm:pt>
    <dgm:pt modelId="{925869EB-A459-F642-B95B-04FFE0BF9C03}" type="pres">
      <dgm:prSet presAssocID="{449B4EE1-303F-CF40-904B-BAE3BD84F2D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E3CAD0E-FF1E-9E48-A6DC-CDEAF941BEF2}" type="pres">
      <dgm:prSet presAssocID="{449B4EE1-303F-CF40-904B-BAE3BD84F2D7}" presName="tile4" presStyleLbl="node1" presStyleIdx="3" presStyleCnt="4"/>
      <dgm:spPr/>
    </dgm:pt>
    <dgm:pt modelId="{FB20456E-6A95-DE4A-BB70-7BC74FF72081}" type="pres">
      <dgm:prSet presAssocID="{449B4EE1-303F-CF40-904B-BAE3BD84F2D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F285D70-EBA2-9A41-944E-2D0CAB441C10}" type="pres">
      <dgm:prSet presAssocID="{449B4EE1-303F-CF40-904B-BAE3BD84F2D7}" presName="centerTile" presStyleLbl="fgShp" presStyleIdx="0" presStyleCnt="1" custScaleX="141521">
        <dgm:presLayoutVars>
          <dgm:chMax val="0"/>
          <dgm:chPref val="0"/>
        </dgm:presLayoutVars>
      </dgm:prSet>
      <dgm:spPr/>
    </dgm:pt>
  </dgm:ptLst>
  <dgm:cxnLst>
    <dgm:cxn modelId="{E9B22422-96AA-F741-AEF6-CB17D97360C2}" type="presOf" srcId="{449B4EE1-303F-CF40-904B-BAE3BD84F2D7}" destId="{040CABAB-69D8-B74E-886C-102113AE86F0}" srcOrd="0" destOrd="0" presId="urn:microsoft.com/office/officeart/2005/8/layout/matrix1"/>
    <dgm:cxn modelId="{19427522-4ECF-7146-B52B-8CA6A639F283}" type="presOf" srcId="{420543E1-B881-F642-A914-6D7C95326DDD}" destId="{925869EB-A459-F642-B95B-04FFE0BF9C03}" srcOrd="1" destOrd="0" presId="urn:microsoft.com/office/officeart/2005/8/layout/matrix1"/>
    <dgm:cxn modelId="{3391F62E-2588-9945-850A-117BA0B2F923}" srcId="{26B8BF0B-182D-7C49-88E5-66C8A4D67666}" destId="{420543E1-B881-F642-A914-6D7C95326DDD}" srcOrd="2" destOrd="0" parTransId="{02AE8AF1-3334-8741-A215-C0CF2D43C973}" sibTransId="{3F0A8589-FB22-BD4D-9F99-1211966EA933}"/>
    <dgm:cxn modelId="{02916C33-AB4C-EF4E-B245-C61D25DA3A96}" type="presOf" srcId="{3160B5BB-4824-0048-8849-457D73F2D873}" destId="{CE3CAD0E-FF1E-9E48-A6DC-CDEAF941BEF2}" srcOrd="0" destOrd="0" presId="urn:microsoft.com/office/officeart/2005/8/layout/matrix1"/>
    <dgm:cxn modelId="{06B55A35-1858-6048-9FB9-64FA5D5DC8C0}" type="presOf" srcId="{26B8BF0B-182D-7C49-88E5-66C8A4D67666}" destId="{5F285D70-EBA2-9A41-944E-2D0CAB441C10}" srcOrd="0" destOrd="0" presId="urn:microsoft.com/office/officeart/2005/8/layout/matrix1"/>
    <dgm:cxn modelId="{422A493B-478C-9242-842E-84849DDF6BCD}" srcId="{26B8BF0B-182D-7C49-88E5-66C8A4D67666}" destId="{C1B22FCC-FAAE-184A-A281-4A953989FCA1}" srcOrd="0" destOrd="0" parTransId="{E9270D14-9160-5C4A-A788-5451D3337107}" sibTransId="{23E2F72E-EB93-2941-9D1D-44E8C1C46296}"/>
    <dgm:cxn modelId="{58E60440-8FA7-8249-B059-5F4A78356F05}" srcId="{26B8BF0B-182D-7C49-88E5-66C8A4D67666}" destId="{CF9E02B1-F837-8A41-BC0B-730AF4F7B9DB}" srcOrd="1" destOrd="0" parTransId="{818908BE-B937-8D46-B9A1-D0BB38DB327C}" sibTransId="{F3DDCE34-D70A-8B44-BD7B-E66A142B95B9}"/>
    <dgm:cxn modelId="{173ABC4A-8BCB-A247-86B0-58FEA6A19FDB}" type="presOf" srcId="{C1B22FCC-FAAE-184A-A281-4A953989FCA1}" destId="{621B8923-DCEB-A644-8F2F-617D9709E9A6}" srcOrd="0" destOrd="0" presId="urn:microsoft.com/office/officeart/2005/8/layout/matrix1"/>
    <dgm:cxn modelId="{4237F46D-613F-B242-A724-AEDE1EAA5948}" type="presOf" srcId="{CF9E02B1-F837-8A41-BC0B-730AF4F7B9DB}" destId="{07535798-8531-A444-92A9-5B2E55F42A84}" srcOrd="0" destOrd="0" presId="urn:microsoft.com/office/officeart/2005/8/layout/matrix1"/>
    <dgm:cxn modelId="{7B3B578F-58B7-0C4E-AA86-042EBE0DC5F3}" type="presOf" srcId="{420543E1-B881-F642-A914-6D7C95326DDD}" destId="{9F52035B-0F42-4E4F-9586-52E724F1B500}" srcOrd="0" destOrd="0" presId="urn:microsoft.com/office/officeart/2005/8/layout/matrix1"/>
    <dgm:cxn modelId="{9F97A9A4-23C1-0046-B5EA-E7814936387B}" type="presOf" srcId="{CF9E02B1-F837-8A41-BC0B-730AF4F7B9DB}" destId="{B4096EBB-8096-6544-B401-7996143EC04F}" srcOrd="1" destOrd="0" presId="urn:microsoft.com/office/officeart/2005/8/layout/matrix1"/>
    <dgm:cxn modelId="{92A38AC8-6C12-8C43-9F67-A37C4F298BA3}" srcId="{449B4EE1-303F-CF40-904B-BAE3BD84F2D7}" destId="{26B8BF0B-182D-7C49-88E5-66C8A4D67666}" srcOrd="0" destOrd="0" parTransId="{9BBCFC4F-E793-574A-9893-7F7D7A8E39B0}" sibTransId="{B8B398B2-A866-9D47-BF38-D178BC2E82EE}"/>
    <dgm:cxn modelId="{53E52DD4-C562-AE43-955E-2754EB01D8E1}" type="presOf" srcId="{3160B5BB-4824-0048-8849-457D73F2D873}" destId="{FB20456E-6A95-DE4A-BB70-7BC74FF72081}" srcOrd="1" destOrd="0" presId="urn:microsoft.com/office/officeart/2005/8/layout/matrix1"/>
    <dgm:cxn modelId="{0FD3B0E4-AF25-B843-9FF9-FF8A413CB197}" type="presOf" srcId="{C1B22FCC-FAAE-184A-A281-4A953989FCA1}" destId="{16F03F03-B61D-9C4A-A66F-F7FF3F1C1B11}" srcOrd="1" destOrd="0" presId="urn:microsoft.com/office/officeart/2005/8/layout/matrix1"/>
    <dgm:cxn modelId="{35D98DF7-A395-5649-AD57-BC86521153D5}" srcId="{26B8BF0B-182D-7C49-88E5-66C8A4D67666}" destId="{3160B5BB-4824-0048-8849-457D73F2D873}" srcOrd="3" destOrd="0" parTransId="{550C883E-A46C-C441-870C-B8265BDAC514}" sibTransId="{B541AF12-AA8D-0A43-AB38-D4C2A18052C2}"/>
    <dgm:cxn modelId="{9EA74628-E18D-9B49-8320-0C610390F319}" type="presParOf" srcId="{040CABAB-69D8-B74E-886C-102113AE86F0}" destId="{6140F6E2-8F11-6E44-882D-FD54158861A2}" srcOrd="0" destOrd="0" presId="urn:microsoft.com/office/officeart/2005/8/layout/matrix1"/>
    <dgm:cxn modelId="{26F4CCC8-7A88-9C40-A062-7808527F9FAB}" type="presParOf" srcId="{6140F6E2-8F11-6E44-882D-FD54158861A2}" destId="{621B8923-DCEB-A644-8F2F-617D9709E9A6}" srcOrd="0" destOrd="0" presId="urn:microsoft.com/office/officeart/2005/8/layout/matrix1"/>
    <dgm:cxn modelId="{EE3739DA-A2FD-5940-9440-B69C1476B9B7}" type="presParOf" srcId="{6140F6E2-8F11-6E44-882D-FD54158861A2}" destId="{16F03F03-B61D-9C4A-A66F-F7FF3F1C1B11}" srcOrd="1" destOrd="0" presId="urn:microsoft.com/office/officeart/2005/8/layout/matrix1"/>
    <dgm:cxn modelId="{E6CA854C-349B-014D-9F47-B06F5DE19776}" type="presParOf" srcId="{6140F6E2-8F11-6E44-882D-FD54158861A2}" destId="{07535798-8531-A444-92A9-5B2E55F42A84}" srcOrd="2" destOrd="0" presId="urn:microsoft.com/office/officeart/2005/8/layout/matrix1"/>
    <dgm:cxn modelId="{A11CC9A0-EE14-5741-9EF3-E553FC9C793C}" type="presParOf" srcId="{6140F6E2-8F11-6E44-882D-FD54158861A2}" destId="{B4096EBB-8096-6544-B401-7996143EC04F}" srcOrd="3" destOrd="0" presId="urn:microsoft.com/office/officeart/2005/8/layout/matrix1"/>
    <dgm:cxn modelId="{E92D033B-928B-644F-852B-9531DBFDC613}" type="presParOf" srcId="{6140F6E2-8F11-6E44-882D-FD54158861A2}" destId="{9F52035B-0F42-4E4F-9586-52E724F1B500}" srcOrd="4" destOrd="0" presId="urn:microsoft.com/office/officeart/2005/8/layout/matrix1"/>
    <dgm:cxn modelId="{F5304D3E-3494-A944-B7B1-AD1812981D9A}" type="presParOf" srcId="{6140F6E2-8F11-6E44-882D-FD54158861A2}" destId="{925869EB-A459-F642-B95B-04FFE0BF9C03}" srcOrd="5" destOrd="0" presId="urn:microsoft.com/office/officeart/2005/8/layout/matrix1"/>
    <dgm:cxn modelId="{BC1B0E11-1E82-F041-8519-FBBF9B2D5BFC}" type="presParOf" srcId="{6140F6E2-8F11-6E44-882D-FD54158861A2}" destId="{CE3CAD0E-FF1E-9E48-A6DC-CDEAF941BEF2}" srcOrd="6" destOrd="0" presId="urn:microsoft.com/office/officeart/2005/8/layout/matrix1"/>
    <dgm:cxn modelId="{FE21BC73-4B27-5C49-B8E9-66C3DD447006}" type="presParOf" srcId="{6140F6E2-8F11-6E44-882D-FD54158861A2}" destId="{FB20456E-6A95-DE4A-BB70-7BC74FF72081}" srcOrd="7" destOrd="0" presId="urn:microsoft.com/office/officeart/2005/8/layout/matrix1"/>
    <dgm:cxn modelId="{57303064-489C-5B46-A858-47DCAED3E085}" type="presParOf" srcId="{040CABAB-69D8-B74E-886C-102113AE86F0}" destId="{5F285D70-EBA2-9A41-944E-2D0CAB441C1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1CF6E9-B9D7-0548-9CFB-C290E929E84C}" type="doc">
      <dgm:prSet loTypeId="urn:microsoft.com/office/officeart/2005/8/layout/process2" loCatId="" qsTypeId="urn:microsoft.com/office/officeart/2005/8/quickstyle/simple1" qsCatId="simple" csTypeId="urn:microsoft.com/office/officeart/2005/8/colors/accent0_2" csCatId="mainScheme" phldr="1"/>
      <dgm:spPr/>
    </dgm:pt>
    <dgm:pt modelId="{DDFDE9E2-D001-F243-9024-FD4487623551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Pflanzen betreiben Fotosynthese. </a:t>
          </a:r>
        </a:p>
      </dgm:t>
    </dgm:pt>
    <dgm:pt modelId="{C8667025-1D45-844E-977B-7826FFB55403}" type="parTrans" cxnId="{5328E922-C66A-AB43-88E7-312A971A4737}">
      <dgm:prSet/>
      <dgm:spPr/>
      <dgm:t>
        <a:bodyPr/>
        <a:lstStyle/>
        <a:p>
          <a:endParaRPr lang="de-DE"/>
        </a:p>
      </dgm:t>
    </dgm:pt>
    <dgm:pt modelId="{C4D8A9F7-EF38-BD44-A2D8-C224678C9E3C}" type="sibTrans" cxnId="{5328E922-C66A-AB43-88E7-312A971A4737}">
      <dgm:prSet/>
      <dgm:spPr>
        <a:solidFill>
          <a:schemeClr val="tx1"/>
        </a:solidFill>
      </dgm:spPr>
      <dgm:t>
        <a:bodyPr/>
        <a:lstStyle/>
        <a:p>
          <a:endParaRPr lang="de-DE"/>
        </a:p>
      </dgm:t>
    </dgm:pt>
    <dgm:pt modelId="{D968744D-8A3C-6642-9320-3D26A2F6C0E7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Die Wasserpest ist eine Pflanze.</a:t>
          </a:r>
        </a:p>
      </dgm:t>
    </dgm:pt>
    <dgm:pt modelId="{DE78624C-621B-BA40-A3A2-08B9FAB7FDA8}" type="parTrans" cxnId="{4C592615-07A4-CB4E-837D-B35D9D9F25C8}">
      <dgm:prSet/>
      <dgm:spPr/>
      <dgm:t>
        <a:bodyPr/>
        <a:lstStyle/>
        <a:p>
          <a:endParaRPr lang="de-DE"/>
        </a:p>
      </dgm:t>
    </dgm:pt>
    <dgm:pt modelId="{8F817DC9-C900-9E4C-A8C5-5025E24655BD}" type="sibTrans" cxnId="{4C592615-07A4-CB4E-837D-B35D9D9F25C8}">
      <dgm:prSet/>
      <dgm:spPr>
        <a:solidFill>
          <a:schemeClr val="tx1"/>
        </a:solidFill>
      </dgm:spPr>
      <dgm:t>
        <a:bodyPr/>
        <a:lstStyle/>
        <a:p>
          <a:endParaRPr lang="de-DE"/>
        </a:p>
      </dgm:t>
    </dgm:pt>
    <dgm:pt modelId="{7A03B9CA-3F35-7441-B032-DC829B64C966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Auch die Wasserpest betreibt Fotosynthese.</a:t>
          </a:r>
        </a:p>
      </dgm:t>
    </dgm:pt>
    <dgm:pt modelId="{0ECA7673-24CB-FE40-90B5-8FA9E8ED483E}" type="parTrans" cxnId="{3C749FC7-68D1-A042-8AD1-2C2C58380C39}">
      <dgm:prSet/>
      <dgm:spPr/>
      <dgm:t>
        <a:bodyPr/>
        <a:lstStyle/>
        <a:p>
          <a:endParaRPr lang="de-DE"/>
        </a:p>
      </dgm:t>
    </dgm:pt>
    <dgm:pt modelId="{C944809A-78FA-3846-9624-B4137F4B17C2}" type="sibTrans" cxnId="{3C749FC7-68D1-A042-8AD1-2C2C58380C39}">
      <dgm:prSet/>
      <dgm:spPr/>
      <dgm:t>
        <a:bodyPr/>
        <a:lstStyle/>
        <a:p>
          <a:endParaRPr lang="de-DE"/>
        </a:p>
      </dgm:t>
    </dgm:pt>
    <dgm:pt modelId="{D5B17978-BDE0-C740-89CB-7BFBB17E75EA}" type="pres">
      <dgm:prSet presAssocID="{1A1CF6E9-B9D7-0548-9CFB-C290E929E84C}" presName="linearFlow" presStyleCnt="0">
        <dgm:presLayoutVars>
          <dgm:resizeHandles val="exact"/>
        </dgm:presLayoutVars>
      </dgm:prSet>
      <dgm:spPr/>
    </dgm:pt>
    <dgm:pt modelId="{FD87D8C3-63C6-284D-81E0-2071A2CBD30E}" type="pres">
      <dgm:prSet presAssocID="{DDFDE9E2-D001-F243-9024-FD4487623551}" presName="node" presStyleLbl="node1" presStyleIdx="0" presStyleCnt="3">
        <dgm:presLayoutVars>
          <dgm:bulletEnabled val="1"/>
        </dgm:presLayoutVars>
      </dgm:prSet>
      <dgm:spPr/>
    </dgm:pt>
    <dgm:pt modelId="{AF9DEA63-1CB0-3C4E-8C6E-7421BB8C168D}" type="pres">
      <dgm:prSet presAssocID="{C4D8A9F7-EF38-BD44-A2D8-C224678C9E3C}" presName="sibTrans" presStyleLbl="sibTrans2D1" presStyleIdx="0" presStyleCnt="2"/>
      <dgm:spPr/>
    </dgm:pt>
    <dgm:pt modelId="{F6A79DCB-DB77-CD4C-A4EB-7EF403DFE053}" type="pres">
      <dgm:prSet presAssocID="{C4D8A9F7-EF38-BD44-A2D8-C224678C9E3C}" presName="connectorText" presStyleLbl="sibTrans2D1" presStyleIdx="0" presStyleCnt="2"/>
      <dgm:spPr/>
    </dgm:pt>
    <dgm:pt modelId="{55223749-9D48-784E-8D48-8533072AD15E}" type="pres">
      <dgm:prSet presAssocID="{D968744D-8A3C-6642-9320-3D26A2F6C0E7}" presName="node" presStyleLbl="node1" presStyleIdx="1" presStyleCnt="3">
        <dgm:presLayoutVars>
          <dgm:bulletEnabled val="1"/>
        </dgm:presLayoutVars>
      </dgm:prSet>
      <dgm:spPr/>
    </dgm:pt>
    <dgm:pt modelId="{C1D0AC9B-5311-D248-B180-35C8B4C5AD77}" type="pres">
      <dgm:prSet presAssocID="{8F817DC9-C900-9E4C-A8C5-5025E24655BD}" presName="sibTrans" presStyleLbl="sibTrans2D1" presStyleIdx="1" presStyleCnt="2"/>
      <dgm:spPr/>
    </dgm:pt>
    <dgm:pt modelId="{E2C60AB9-03AC-194C-98AE-8BD0CDBD9DDD}" type="pres">
      <dgm:prSet presAssocID="{8F817DC9-C900-9E4C-A8C5-5025E24655BD}" presName="connectorText" presStyleLbl="sibTrans2D1" presStyleIdx="1" presStyleCnt="2"/>
      <dgm:spPr/>
    </dgm:pt>
    <dgm:pt modelId="{F6411883-40CE-654F-83BC-3AF3AD0FCAC4}" type="pres">
      <dgm:prSet presAssocID="{7A03B9CA-3F35-7441-B032-DC829B64C966}" presName="node" presStyleLbl="node1" presStyleIdx="2" presStyleCnt="3" custScaleY="132545">
        <dgm:presLayoutVars>
          <dgm:bulletEnabled val="1"/>
        </dgm:presLayoutVars>
      </dgm:prSet>
      <dgm:spPr/>
    </dgm:pt>
  </dgm:ptLst>
  <dgm:cxnLst>
    <dgm:cxn modelId="{83F9AA10-D08B-A74C-B0C4-0CA4E07C99B8}" type="presOf" srcId="{7A03B9CA-3F35-7441-B032-DC829B64C966}" destId="{F6411883-40CE-654F-83BC-3AF3AD0FCAC4}" srcOrd="0" destOrd="0" presId="urn:microsoft.com/office/officeart/2005/8/layout/process2"/>
    <dgm:cxn modelId="{4C592615-07A4-CB4E-837D-B35D9D9F25C8}" srcId="{1A1CF6E9-B9D7-0548-9CFB-C290E929E84C}" destId="{D968744D-8A3C-6642-9320-3D26A2F6C0E7}" srcOrd="1" destOrd="0" parTransId="{DE78624C-621B-BA40-A3A2-08B9FAB7FDA8}" sibTransId="{8F817DC9-C900-9E4C-A8C5-5025E24655BD}"/>
    <dgm:cxn modelId="{5328E922-C66A-AB43-88E7-312A971A4737}" srcId="{1A1CF6E9-B9D7-0548-9CFB-C290E929E84C}" destId="{DDFDE9E2-D001-F243-9024-FD4487623551}" srcOrd="0" destOrd="0" parTransId="{C8667025-1D45-844E-977B-7826FFB55403}" sibTransId="{C4D8A9F7-EF38-BD44-A2D8-C224678C9E3C}"/>
    <dgm:cxn modelId="{EFAF2C36-D6A0-F94E-9FB3-C96A6376626B}" type="presOf" srcId="{C4D8A9F7-EF38-BD44-A2D8-C224678C9E3C}" destId="{AF9DEA63-1CB0-3C4E-8C6E-7421BB8C168D}" srcOrd="0" destOrd="0" presId="urn:microsoft.com/office/officeart/2005/8/layout/process2"/>
    <dgm:cxn modelId="{91724038-68F2-FB4B-97C1-86A9EA3FCC14}" type="presOf" srcId="{8F817DC9-C900-9E4C-A8C5-5025E24655BD}" destId="{E2C60AB9-03AC-194C-98AE-8BD0CDBD9DDD}" srcOrd="1" destOrd="0" presId="urn:microsoft.com/office/officeart/2005/8/layout/process2"/>
    <dgm:cxn modelId="{4CB74D50-1F33-6645-8D5C-05FE79DFDFB9}" type="presOf" srcId="{D968744D-8A3C-6642-9320-3D26A2F6C0E7}" destId="{55223749-9D48-784E-8D48-8533072AD15E}" srcOrd="0" destOrd="0" presId="urn:microsoft.com/office/officeart/2005/8/layout/process2"/>
    <dgm:cxn modelId="{9FE1B85C-7709-BF4E-A1A8-377CD3863139}" type="presOf" srcId="{DDFDE9E2-D001-F243-9024-FD4487623551}" destId="{FD87D8C3-63C6-284D-81E0-2071A2CBD30E}" srcOrd="0" destOrd="0" presId="urn:microsoft.com/office/officeart/2005/8/layout/process2"/>
    <dgm:cxn modelId="{4405747A-7AFC-644D-B118-AD02F84CEC0F}" type="presOf" srcId="{1A1CF6E9-B9D7-0548-9CFB-C290E929E84C}" destId="{D5B17978-BDE0-C740-89CB-7BFBB17E75EA}" srcOrd="0" destOrd="0" presId="urn:microsoft.com/office/officeart/2005/8/layout/process2"/>
    <dgm:cxn modelId="{42CC6492-C259-0648-AA86-4077DCF5F29F}" type="presOf" srcId="{8F817DC9-C900-9E4C-A8C5-5025E24655BD}" destId="{C1D0AC9B-5311-D248-B180-35C8B4C5AD77}" srcOrd="0" destOrd="0" presId="urn:microsoft.com/office/officeart/2005/8/layout/process2"/>
    <dgm:cxn modelId="{3C749FC7-68D1-A042-8AD1-2C2C58380C39}" srcId="{1A1CF6E9-B9D7-0548-9CFB-C290E929E84C}" destId="{7A03B9CA-3F35-7441-B032-DC829B64C966}" srcOrd="2" destOrd="0" parTransId="{0ECA7673-24CB-FE40-90B5-8FA9E8ED483E}" sibTransId="{C944809A-78FA-3846-9624-B4137F4B17C2}"/>
    <dgm:cxn modelId="{6E4902F9-65C8-4B41-817A-AC570DF151F7}" type="presOf" srcId="{C4D8A9F7-EF38-BD44-A2D8-C224678C9E3C}" destId="{F6A79DCB-DB77-CD4C-A4EB-7EF403DFE053}" srcOrd="1" destOrd="0" presId="urn:microsoft.com/office/officeart/2005/8/layout/process2"/>
    <dgm:cxn modelId="{A5130E40-C310-5949-AF55-B5BFA27BC2A5}" type="presParOf" srcId="{D5B17978-BDE0-C740-89CB-7BFBB17E75EA}" destId="{FD87D8C3-63C6-284D-81E0-2071A2CBD30E}" srcOrd="0" destOrd="0" presId="urn:microsoft.com/office/officeart/2005/8/layout/process2"/>
    <dgm:cxn modelId="{6A181A19-5BFF-DD44-8019-45E00C3F4842}" type="presParOf" srcId="{D5B17978-BDE0-C740-89CB-7BFBB17E75EA}" destId="{AF9DEA63-1CB0-3C4E-8C6E-7421BB8C168D}" srcOrd="1" destOrd="0" presId="urn:microsoft.com/office/officeart/2005/8/layout/process2"/>
    <dgm:cxn modelId="{E82B2AEA-5C2F-2F40-A1D1-6D7A1B581980}" type="presParOf" srcId="{AF9DEA63-1CB0-3C4E-8C6E-7421BB8C168D}" destId="{F6A79DCB-DB77-CD4C-A4EB-7EF403DFE053}" srcOrd="0" destOrd="0" presId="urn:microsoft.com/office/officeart/2005/8/layout/process2"/>
    <dgm:cxn modelId="{0B7B7AF5-CE07-C643-8E8E-6205026B6DA7}" type="presParOf" srcId="{D5B17978-BDE0-C740-89CB-7BFBB17E75EA}" destId="{55223749-9D48-784E-8D48-8533072AD15E}" srcOrd="2" destOrd="0" presId="urn:microsoft.com/office/officeart/2005/8/layout/process2"/>
    <dgm:cxn modelId="{F292AA63-04AD-3A4E-8A2E-F0A1AFDC69CF}" type="presParOf" srcId="{D5B17978-BDE0-C740-89CB-7BFBB17E75EA}" destId="{C1D0AC9B-5311-D248-B180-35C8B4C5AD77}" srcOrd="3" destOrd="0" presId="urn:microsoft.com/office/officeart/2005/8/layout/process2"/>
    <dgm:cxn modelId="{D3030818-778F-E947-8FCB-308454809D74}" type="presParOf" srcId="{C1D0AC9B-5311-D248-B180-35C8B4C5AD77}" destId="{E2C60AB9-03AC-194C-98AE-8BD0CDBD9DDD}" srcOrd="0" destOrd="0" presId="urn:microsoft.com/office/officeart/2005/8/layout/process2"/>
    <dgm:cxn modelId="{F2E83678-EE8C-2A42-B65F-43420F80DB8C}" type="presParOf" srcId="{D5B17978-BDE0-C740-89CB-7BFBB17E75EA}" destId="{F6411883-40CE-654F-83BC-3AF3AD0FCAC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B55C11-ADCE-2A41-AC4A-4342A2F4BC88}" type="doc">
      <dgm:prSet loTypeId="urn:microsoft.com/office/officeart/2005/8/layout/process2" loCatId="" qsTypeId="urn:microsoft.com/office/officeart/2005/8/quickstyle/simple1" qsCatId="simple" csTypeId="urn:microsoft.com/office/officeart/2005/8/colors/accent0_1" csCatId="mainScheme" phldr="1"/>
      <dgm:spPr/>
    </dgm:pt>
    <dgm:pt modelId="{DB0995F3-2565-9E4A-B4AB-D275D93FAC6F}">
      <dgm:prSet phldrT="[Text]" custT="1"/>
      <dgm:spPr/>
      <dgm:t>
        <a:bodyPr/>
        <a:lstStyle/>
        <a:p>
          <a:r>
            <a: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Die Wasserpest betreibt Fotosynthese.</a:t>
          </a:r>
        </a:p>
      </dgm:t>
    </dgm:pt>
    <dgm:pt modelId="{D372065A-CB2F-2F48-A02B-D0933072B4EE}" type="parTrans" cxnId="{B87E1223-1D70-BB46-80C1-12647F706612}">
      <dgm:prSet/>
      <dgm:spPr/>
      <dgm:t>
        <a:bodyPr/>
        <a:lstStyle/>
        <a:p>
          <a:endParaRPr lang="de-DE"/>
        </a:p>
      </dgm:t>
    </dgm:pt>
    <dgm:pt modelId="{B94A991B-B118-914B-A0F9-0FF770B5652C}" type="sibTrans" cxnId="{B87E1223-1D70-BB46-80C1-12647F706612}">
      <dgm:prSet/>
      <dgm:spPr>
        <a:solidFill>
          <a:schemeClr val="tx1"/>
        </a:solidFill>
      </dgm:spPr>
      <dgm:t>
        <a:bodyPr/>
        <a:lstStyle/>
        <a:p>
          <a:endParaRPr lang="de-DE"/>
        </a:p>
      </dgm:t>
    </dgm:pt>
    <dgm:pt modelId="{7DEA6156-D2A0-3846-96D6-4B5EC51A6F79}">
      <dgm:prSet phldrT="[Text]" custT="1"/>
      <dgm:spPr/>
      <dgm:t>
        <a:bodyPr/>
        <a:lstStyle/>
        <a:p>
          <a:r>
            <a:rPr lang="de-DE" sz="2800" dirty="0">
              <a:latin typeface="Calibri" panose="020F0502020204030204" pitchFamily="34" charset="0"/>
              <a:cs typeface="Calibri" panose="020F0502020204030204" pitchFamily="34" charset="0"/>
            </a:rPr>
            <a:t>Die Wasserpest ist eine Pflanze.</a:t>
          </a:r>
        </a:p>
      </dgm:t>
    </dgm:pt>
    <dgm:pt modelId="{FE3E0C46-AB8D-EC44-9ED8-27DD3D244D6D}" type="parTrans" cxnId="{03C6C1DA-C755-BA41-AA95-48B4B7E87B88}">
      <dgm:prSet/>
      <dgm:spPr/>
      <dgm:t>
        <a:bodyPr/>
        <a:lstStyle/>
        <a:p>
          <a:endParaRPr lang="de-DE"/>
        </a:p>
      </dgm:t>
    </dgm:pt>
    <dgm:pt modelId="{6CC5C6AA-427C-7A4E-AD48-5E96B7B65EDA}" type="sibTrans" cxnId="{03C6C1DA-C755-BA41-AA95-48B4B7E87B88}">
      <dgm:prSet/>
      <dgm:spPr>
        <a:solidFill>
          <a:schemeClr val="tx1"/>
        </a:solidFill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73D42560-0A1B-9941-BD3C-860ECE696104}">
      <dgm:prSet phldrT="[Text]" custT="1"/>
      <dgm:spPr/>
      <dgm:t>
        <a:bodyPr/>
        <a:lstStyle/>
        <a:p>
          <a:r>
            <a:rPr lang="de-DE" sz="2800" dirty="0">
              <a:latin typeface="Calibri" panose="020F0502020204030204" pitchFamily="34" charset="0"/>
              <a:cs typeface="Calibri" panose="020F0502020204030204" pitchFamily="34" charset="0"/>
            </a:rPr>
            <a:t>Alle Pflanzen betreiben Fotosynthese.</a:t>
          </a:r>
        </a:p>
      </dgm:t>
    </dgm:pt>
    <dgm:pt modelId="{611BB33A-7BCE-F948-9318-BB725CE5F41B}" type="parTrans" cxnId="{125F069C-8449-304B-8329-61847F736E09}">
      <dgm:prSet/>
      <dgm:spPr/>
      <dgm:t>
        <a:bodyPr/>
        <a:lstStyle/>
        <a:p>
          <a:endParaRPr lang="de-DE"/>
        </a:p>
      </dgm:t>
    </dgm:pt>
    <dgm:pt modelId="{D1209074-CAE5-534A-B1DC-5CC08EB33919}" type="sibTrans" cxnId="{125F069C-8449-304B-8329-61847F736E09}">
      <dgm:prSet/>
      <dgm:spPr/>
      <dgm:t>
        <a:bodyPr/>
        <a:lstStyle/>
        <a:p>
          <a:endParaRPr lang="de-DE"/>
        </a:p>
      </dgm:t>
    </dgm:pt>
    <dgm:pt modelId="{8072730A-E57A-C64C-8193-D1F6B5D40817}" type="pres">
      <dgm:prSet presAssocID="{47B55C11-ADCE-2A41-AC4A-4342A2F4BC88}" presName="linearFlow" presStyleCnt="0">
        <dgm:presLayoutVars>
          <dgm:resizeHandles val="exact"/>
        </dgm:presLayoutVars>
      </dgm:prSet>
      <dgm:spPr/>
    </dgm:pt>
    <dgm:pt modelId="{534CA01A-77CD-634B-AF8D-BFD6FEFF2004}" type="pres">
      <dgm:prSet presAssocID="{DB0995F3-2565-9E4A-B4AB-D275D93FAC6F}" presName="node" presStyleLbl="node1" presStyleIdx="0" presStyleCnt="3">
        <dgm:presLayoutVars>
          <dgm:bulletEnabled val="1"/>
        </dgm:presLayoutVars>
      </dgm:prSet>
      <dgm:spPr/>
    </dgm:pt>
    <dgm:pt modelId="{189822E4-BB86-C443-A432-8905EE0D31F5}" type="pres">
      <dgm:prSet presAssocID="{B94A991B-B118-914B-A0F9-0FF770B5652C}" presName="sibTrans" presStyleLbl="sibTrans2D1" presStyleIdx="0" presStyleCnt="2"/>
      <dgm:spPr/>
    </dgm:pt>
    <dgm:pt modelId="{8680379D-113F-AD44-99EB-06F308E6B0AC}" type="pres">
      <dgm:prSet presAssocID="{B94A991B-B118-914B-A0F9-0FF770B5652C}" presName="connectorText" presStyleLbl="sibTrans2D1" presStyleIdx="0" presStyleCnt="2"/>
      <dgm:spPr/>
    </dgm:pt>
    <dgm:pt modelId="{14F44126-C19C-1D45-88B7-2B21685C38D1}" type="pres">
      <dgm:prSet presAssocID="{7DEA6156-D2A0-3846-96D6-4B5EC51A6F79}" presName="node" presStyleLbl="node1" presStyleIdx="1" presStyleCnt="3">
        <dgm:presLayoutVars>
          <dgm:bulletEnabled val="1"/>
        </dgm:presLayoutVars>
      </dgm:prSet>
      <dgm:spPr/>
    </dgm:pt>
    <dgm:pt modelId="{61DF4EF0-9C98-ED4E-9F55-A298D7DAE1A9}" type="pres">
      <dgm:prSet presAssocID="{6CC5C6AA-427C-7A4E-AD48-5E96B7B65EDA}" presName="sibTrans" presStyleLbl="sibTrans2D1" presStyleIdx="1" presStyleCnt="2"/>
      <dgm:spPr/>
    </dgm:pt>
    <dgm:pt modelId="{7DCF8F0E-7223-9347-B55E-4CFA4981B992}" type="pres">
      <dgm:prSet presAssocID="{6CC5C6AA-427C-7A4E-AD48-5E96B7B65EDA}" presName="connectorText" presStyleLbl="sibTrans2D1" presStyleIdx="1" presStyleCnt="2"/>
      <dgm:spPr/>
    </dgm:pt>
    <dgm:pt modelId="{4E35AFA6-9771-3D46-9A56-FD424E51463B}" type="pres">
      <dgm:prSet presAssocID="{73D42560-0A1B-9941-BD3C-860ECE696104}" presName="node" presStyleLbl="node1" presStyleIdx="2" presStyleCnt="3">
        <dgm:presLayoutVars>
          <dgm:bulletEnabled val="1"/>
        </dgm:presLayoutVars>
      </dgm:prSet>
      <dgm:spPr/>
    </dgm:pt>
  </dgm:ptLst>
  <dgm:cxnLst>
    <dgm:cxn modelId="{C90FB713-4FA6-024E-855B-BEC5C160DE28}" type="presOf" srcId="{73D42560-0A1B-9941-BD3C-860ECE696104}" destId="{4E35AFA6-9771-3D46-9A56-FD424E51463B}" srcOrd="0" destOrd="0" presId="urn:microsoft.com/office/officeart/2005/8/layout/process2"/>
    <dgm:cxn modelId="{CD576F1C-7FB3-2845-A850-4D865F758950}" type="presOf" srcId="{47B55C11-ADCE-2A41-AC4A-4342A2F4BC88}" destId="{8072730A-E57A-C64C-8193-D1F6B5D40817}" srcOrd="0" destOrd="0" presId="urn:microsoft.com/office/officeart/2005/8/layout/process2"/>
    <dgm:cxn modelId="{B87E1223-1D70-BB46-80C1-12647F706612}" srcId="{47B55C11-ADCE-2A41-AC4A-4342A2F4BC88}" destId="{DB0995F3-2565-9E4A-B4AB-D275D93FAC6F}" srcOrd="0" destOrd="0" parTransId="{D372065A-CB2F-2F48-A02B-D0933072B4EE}" sibTransId="{B94A991B-B118-914B-A0F9-0FF770B5652C}"/>
    <dgm:cxn modelId="{4D5A5949-98F8-3745-ABCB-FE7F573F5E92}" type="presOf" srcId="{B94A991B-B118-914B-A0F9-0FF770B5652C}" destId="{189822E4-BB86-C443-A432-8905EE0D31F5}" srcOrd="0" destOrd="0" presId="urn:microsoft.com/office/officeart/2005/8/layout/process2"/>
    <dgm:cxn modelId="{63B3C987-2C4D-7641-8F26-48DBA9DAF6A9}" type="presOf" srcId="{B94A991B-B118-914B-A0F9-0FF770B5652C}" destId="{8680379D-113F-AD44-99EB-06F308E6B0AC}" srcOrd="1" destOrd="0" presId="urn:microsoft.com/office/officeart/2005/8/layout/process2"/>
    <dgm:cxn modelId="{125F069C-8449-304B-8329-61847F736E09}" srcId="{47B55C11-ADCE-2A41-AC4A-4342A2F4BC88}" destId="{73D42560-0A1B-9941-BD3C-860ECE696104}" srcOrd="2" destOrd="0" parTransId="{611BB33A-7BCE-F948-9318-BB725CE5F41B}" sibTransId="{D1209074-CAE5-534A-B1DC-5CC08EB33919}"/>
    <dgm:cxn modelId="{581723B9-9E17-2145-877B-A97423B2067D}" type="presOf" srcId="{7DEA6156-D2A0-3846-96D6-4B5EC51A6F79}" destId="{14F44126-C19C-1D45-88B7-2B21685C38D1}" srcOrd="0" destOrd="0" presId="urn:microsoft.com/office/officeart/2005/8/layout/process2"/>
    <dgm:cxn modelId="{1E3F1DC6-D1FA-D14C-9C77-8E9CB49AD39F}" type="presOf" srcId="{6CC5C6AA-427C-7A4E-AD48-5E96B7B65EDA}" destId="{7DCF8F0E-7223-9347-B55E-4CFA4981B992}" srcOrd="1" destOrd="0" presId="urn:microsoft.com/office/officeart/2005/8/layout/process2"/>
    <dgm:cxn modelId="{03C6C1DA-C755-BA41-AA95-48B4B7E87B88}" srcId="{47B55C11-ADCE-2A41-AC4A-4342A2F4BC88}" destId="{7DEA6156-D2A0-3846-96D6-4B5EC51A6F79}" srcOrd="1" destOrd="0" parTransId="{FE3E0C46-AB8D-EC44-9ED8-27DD3D244D6D}" sibTransId="{6CC5C6AA-427C-7A4E-AD48-5E96B7B65EDA}"/>
    <dgm:cxn modelId="{7E77B5EB-91FC-8747-9CC3-921BC082863E}" type="presOf" srcId="{DB0995F3-2565-9E4A-B4AB-D275D93FAC6F}" destId="{534CA01A-77CD-634B-AF8D-BFD6FEFF2004}" srcOrd="0" destOrd="0" presId="urn:microsoft.com/office/officeart/2005/8/layout/process2"/>
    <dgm:cxn modelId="{E59A52FE-C03D-FF40-8D62-1D99C2ACB838}" type="presOf" srcId="{6CC5C6AA-427C-7A4E-AD48-5E96B7B65EDA}" destId="{61DF4EF0-9C98-ED4E-9F55-A298D7DAE1A9}" srcOrd="0" destOrd="0" presId="urn:microsoft.com/office/officeart/2005/8/layout/process2"/>
    <dgm:cxn modelId="{1E4689B7-655F-1147-A2FA-0909FB590C58}" type="presParOf" srcId="{8072730A-E57A-C64C-8193-D1F6B5D40817}" destId="{534CA01A-77CD-634B-AF8D-BFD6FEFF2004}" srcOrd="0" destOrd="0" presId="urn:microsoft.com/office/officeart/2005/8/layout/process2"/>
    <dgm:cxn modelId="{5EDF01DA-DA22-174D-9E37-EFA2BEE221CD}" type="presParOf" srcId="{8072730A-E57A-C64C-8193-D1F6B5D40817}" destId="{189822E4-BB86-C443-A432-8905EE0D31F5}" srcOrd="1" destOrd="0" presId="urn:microsoft.com/office/officeart/2005/8/layout/process2"/>
    <dgm:cxn modelId="{F2ACD851-109E-CB4C-9470-635CEC6EB5AE}" type="presParOf" srcId="{189822E4-BB86-C443-A432-8905EE0D31F5}" destId="{8680379D-113F-AD44-99EB-06F308E6B0AC}" srcOrd="0" destOrd="0" presId="urn:microsoft.com/office/officeart/2005/8/layout/process2"/>
    <dgm:cxn modelId="{F52C4A38-548B-314B-8B6D-CDF7721DE8F0}" type="presParOf" srcId="{8072730A-E57A-C64C-8193-D1F6B5D40817}" destId="{14F44126-C19C-1D45-88B7-2B21685C38D1}" srcOrd="2" destOrd="0" presId="urn:microsoft.com/office/officeart/2005/8/layout/process2"/>
    <dgm:cxn modelId="{2DCC2E39-4495-3741-BD26-454698C18463}" type="presParOf" srcId="{8072730A-E57A-C64C-8193-D1F6B5D40817}" destId="{61DF4EF0-9C98-ED4E-9F55-A298D7DAE1A9}" srcOrd="3" destOrd="0" presId="urn:microsoft.com/office/officeart/2005/8/layout/process2"/>
    <dgm:cxn modelId="{DEE52556-2D24-E342-9D9C-A3374585C70E}" type="presParOf" srcId="{61DF4EF0-9C98-ED4E-9F55-A298D7DAE1A9}" destId="{7DCF8F0E-7223-9347-B55E-4CFA4981B992}" srcOrd="0" destOrd="0" presId="urn:microsoft.com/office/officeart/2005/8/layout/process2"/>
    <dgm:cxn modelId="{CC91A169-1304-FA42-8F86-D314CEB71979}" type="presParOf" srcId="{8072730A-E57A-C64C-8193-D1F6B5D40817}" destId="{4E35AFA6-9771-3D46-9A56-FD424E51463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D597C7-0805-4946-A80E-D49BFA236E4C}" type="doc">
      <dgm:prSet loTypeId="urn:microsoft.com/office/officeart/2005/8/layout/cycle8" loCatId="" qsTypeId="urn:microsoft.com/office/officeart/2005/8/quickstyle/simple1" qsCatId="simple" csTypeId="urn:microsoft.com/office/officeart/2005/8/colors/accent0_1" csCatId="mainScheme" phldr="1"/>
      <dgm:spPr/>
    </dgm:pt>
    <dgm:pt modelId="{629802AB-BB82-2047-81B3-EDA652B83FBF}">
      <dgm:prSet phldrT="[Text]" custT="1"/>
      <dgm:spPr/>
      <dgm:t>
        <a:bodyPr/>
        <a:lstStyle/>
        <a:p>
          <a:r>
            <a:rPr lang="de-DE" sz="2600" dirty="0">
              <a:latin typeface="Calibri" panose="020F0502020204030204" pitchFamily="34" charset="0"/>
              <a:cs typeface="Calibri" panose="020F0502020204030204" pitchFamily="34" charset="0"/>
            </a:rPr>
            <a:t>Merkmale eines Problem</a:t>
          </a:r>
        </a:p>
      </dgm:t>
    </dgm:pt>
    <dgm:pt modelId="{5FD83D8E-B069-C94D-A353-5D6704BD85EB}" type="parTrans" cxnId="{33906865-7878-1E45-A0B8-B09E724E709E}">
      <dgm:prSet/>
      <dgm:spPr/>
      <dgm:t>
        <a:bodyPr/>
        <a:lstStyle/>
        <a:p>
          <a:endParaRPr lang="de-DE"/>
        </a:p>
      </dgm:t>
    </dgm:pt>
    <dgm:pt modelId="{08927509-DA45-1945-B953-16DF35D97D44}" type="sibTrans" cxnId="{33906865-7878-1E45-A0B8-B09E724E709E}">
      <dgm:prSet/>
      <dgm:spPr/>
      <dgm:t>
        <a:bodyPr/>
        <a:lstStyle/>
        <a:p>
          <a:endParaRPr lang="de-DE"/>
        </a:p>
      </dgm:t>
    </dgm:pt>
    <dgm:pt modelId="{05AFBC22-5BAE-C645-80A4-EA8E82119816}">
      <dgm:prSet phldrT="[Text]" custT="1"/>
      <dgm:spPr/>
      <dgm:t>
        <a:bodyPr/>
        <a:lstStyle/>
        <a:p>
          <a:r>
            <a:rPr lang="de-DE" sz="2600" dirty="0">
              <a:latin typeface="Calibri" panose="020F0502020204030204" pitchFamily="34" charset="0"/>
              <a:cs typeface="Calibri" panose="020F0502020204030204" pitchFamily="34" charset="0"/>
            </a:rPr>
            <a:t>Merkmale der Person</a:t>
          </a:r>
        </a:p>
      </dgm:t>
    </dgm:pt>
    <dgm:pt modelId="{2EEC3B68-0E8E-4F4D-8C89-4F87F199BF33}" type="parTrans" cxnId="{C29D3E62-8B52-B045-9CF1-1AFDA7FC1A9D}">
      <dgm:prSet/>
      <dgm:spPr/>
      <dgm:t>
        <a:bodyPr/>
        <a:lstStyle/>
        <a:p>
          <a:endParaRPr lang="de-DE"/>
        </a:p>
      </dgm:t>
    </dgm:pt>
    <dgm:pt modelId="{E75CB9B1-FC38-7B43-BD0F-C436D500D0BE}" type="sibTrans" cxnId="{C29D3E62-8B52-B045-9CF1-1AFDA7FC1A9D}">
      <dgm:prSet/>
      <dgm:spPr/>
      <dgm:t>
        <a:bodyPr/>
        <a:lstStyle/>
        <a:p>
          <a:endParaRPr lang="de-DE"/>
        </a:p>
      </dgm:t>
    </dgm:pt>
    <dgm:pt modelId="{29F20688-032F-E240-A27F-18F872555388}">
      <dgm:prSet phldrT="[Text]"/>
      <dgm:spPr/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Merkmale der Situation</a:t>
          </a:r>
        </a:p>
      </dgm:t>
    </dgm:pt>
    <dgm:pt modelId="{27C9B25A-1CFC-D046-8911-23D42A1224BC}" type="parTrans" cxnId="{404327C0-780A-394A-A358-41F8C2A29E77}">
      <dgm:prSet/>
      <dgm:spPr/>
      <dgm:t>
        <a:bodyPr/>
        <a:lstStyle/>
        <a:p>
          <a:endParaRPr lang="de-DE"/>
        </a:p>
      </dgm:t>
    </dgm:pt>
    <dgm:pt modelId="{5C333D07-A680-7846-8DD5-8D446643A766}" type="sibTrans" cxnId="{404327C0-780A-394A-A358-41F8C2A29E77}">
      <dgm:prSet/>
      <dgm:spPr/>
      <dgm:t>
        <a:bodyPr/>
        <a:lstStyle/>
        <a:p>
          <a:endParaRPr lang="de-DE"/>
        </a:p>
      </dgm:t>
    </dgm:pt>
    <dgm:pt modelId="{2C20FEBD-96CD-B247-96A8-229A5B190D03}" type="pres">
      <dgm:prSet presAssocID="{1BD597C7-0805-4946-A80E-D49BFA236E4C}" presName="compositeShape" presStyleCnt="0">
        <dgm:presLayoutVars>
          <dgm:chMax val="7"/>
          <dgm:dir/>
          <dgm:resizeHandles val="exact"/>
        </dgm:presLayoutVars>
      </dgm:prSet>
      <dgm:spPr/>
    </dgm:pt>
    <dgm:pt modelId="{02FBF254-D9C4-A04F-B5EE-2CF35EEB5D26}" type="pres">
      <dgm:prSet presAssocID="{1BD597C7-0805-4946-A80E-D49BFA236E4C}" presName="wedge1" presStyleLbl="node1" presStyleIdx="0" presStyleCnt="3"/>
      <dgm:spPr/>
    </dgm:pt>
    <dgm:pt modelId="{5342AAB3-D002-4446-92A8-36087605B705}" type="pres">
      <dgm:prSet presAssocID="{1BD597C7-0805-4946-A80E-D49BFA236E4C}" presName="dummy1a" presStyleCnt="0"/>
      <dgm:spPr/>
    </dgm:pt>
    <dgm:pt modelId="{C8B5E843-9802-C341-AA8C-BE5C1D021FE8}" type="pres">
      <dgm:prSet presAssocID="{1BD597C7-0805-4946-A80E-D49BFA236E4C}" presName="dummy1b" presStyleCnt="0"/>
      <dgm:spPr/>
    </dgm:pt>
    <dgm:pt modelId="{1447E9AC-F47B-6C40-B92B-0973AE2EC7E7}" type="pres">
      <dgm:prSet presAssocID="{1BD597C7-0805-4946-A80E-D49BFA236E4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A863DE3-048D-2043-9B6D-142BC78BD0CD}" type="pres">
      <dgm:prSet presAssocID="{1BD597C7-0805-4946-A80E-D49BFA236E4C}" presName="wedge2" presStyleLbl="node1" presStyleIdx="1" presStyleCnt="3"/>
      <dgm:spPr/>
    </dgm:pt>
    <dgm:pt modelId="{DF444E9E-1558-0846-BBD9-60E5DC174B38}" type="pres">
      <dgm:prSet presAssocID="{1BD597C7-0805-4946-A80E-D49BFA236E4C}" presName="dummy2a" presStyleCnt="0"/>
      <dgm:spPr/>
    </dgm:pt>
    <dgm:pt modelId="{A2FD1AE5-1FA2-E744-8DC4-B5B7E655363D}" type="pres">
      <dgm:prSet presAssocID="{1BD597C7-0805-4946-A80E-D49BFA236E4C}" presName="dummy2b" presStyleCnt="0"/>
      <dgm:spPr/>
    </dgm:pt>
    <dgm:pt modelId="{235CDEFA-C36A-B149-8097-6D9FCD182506}" type="pres">
      <dgm:prSet presAssocID="{1BD597C7-0805-4946-A80E-D49BFA236E4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C645268-6A96-AC41-B349-194A0DCAD9A5}" type="pres">
      <dgm:prSet presAssocID="{1BD597C7-0805-4946-A80E-D49BFA236E4C}" presName="wedge3" presStyleLbl="node1" presStyleIdx="2" presStyleCnt="3"/>
      <dgm:spPr/>
    </dgm:pt>
    <dgm:pt modelId="{A1852334-17AF-BA43-8395-8E84D3E20447}" type="pres">
      <dgm:prSet presAssocID="{1BD597C7-0805-4946-A80E-D49BFA236E4C}" presName="dummy3a" presStyleCnt="0"/>
      <dgm:spPr/>
    </dgm:pt>
    <dgm:pt modelId="{41B3FD3F-832D-0244-8248-48DFE74CC9C3}" type="pres">
      <dgm:prSet presAssocID="{1BD597C7-0805-4946-A80E-D49BFA236E4C}" presName="dummy3b" presStyleCnt="0"/>
      <dgm:spPr/>
    </dgm:pt>
    <dgm:pt modelId="{03C8C4EE-4170-4E46-900B-35362AF9B810}" type="pres">
      <dgm:prSet presAssocID="{1BD597C7-0805-4946-A80E-D49BFA236E4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89333F7-FB35-E34F-BFA5-F488FF2F21F0}" type="pres">
      <dgm:prSet presAssocID="{08927509-DA45-1945-B953-16DF35D97D44}" presName="arrowWedge1" presStyleLbl="fgSibTrans2D1" presStyleIdx="0" presStyleCnt="3"/>
      <dgm:spPr/>
    </dgm:pt>
    <dgm:pt modelId="{B520F1A4-6477-094C-870C-0820F2621629}" type="pres">
      <dgm:prSet presAssocID="{E75CB9B1-FC38-7B43-BD0F-C436D500D0BE}" presName="arrowWedge2" presStyleLbl="fgSibTrans2D1" presStyleIdx="1" presStyleCnt="3"/>
      <dgm:spPr/>
    </dgm:pt>
    <dgm:pt modelId="{A243A074-F27B-A14C-97DB-8871CF7ED1C4}" type="pres">
      <dgm:prSet presAssocID="{5C333D07-A680-7846-8DD5-8D446643A766}" presName="arrowWedge3" presStyleLbl="fgSibTrans2D1" presStyleIdx="2" presStyleCnt="3"/>
      <dgm:spPr/>
    </dgm:pt>
  </dgm:ptLst>
  <dgm:cxnLst>
    <dgm:cxn modelId="{5A8C4713-F9CB-FA44-8F11-348B7964D2F0}" type="presOf" srcId="{29F20688-032F-E240-A27F-18F872555388}" destId="{7C645268-6A96-AC41-B349-194A0DCAD9A5}" srcOrd="0" destOrd="0" presId="urn:microsoft.com/office/officeart/2005/8/layout/cycle8"/>
    <dgm:cxn modelId="{F8C4BD39-FB7E-524B-B6E6-C78647AC0BA2}" type="presOf" srcId="{1BD597C7-0805-4946-A80E-D49BFA236E4C}" destId="{2C20FEBD-96CD-B247-96A8-229A5B190D03}" srcOrd="0" destOrd="0" presId="urn:microsoft.com/office/officeart/2005/8/layout/cycle8"/>
    <dgm:cxn modelId="{C29D3E62-8B52-B045-9CF1-1AFDA7FC1A9D}" srcId="{1BD597C7-0805-4946-A80E-D49BFA236E4C}" destId="{05AFBC22-5BAE-C645-80A4-EA8E82119816}" srcOrd="1" destOrd="0" parTransId="{2EEC3B68-0E8E-4F4D-8C89-4F87F199BF33}" sibTransId="{E75CB9B1-FC38-7B43-BD0F-C436D500D0BE}"/>
    <dgm:cxn modelId="{33906865-7878-1E45-A0B8-B09E724E709E}" srcId="{1BD597C7-0805-4946-A80E-D49BFA236E4C}" destId="{629802AB-BB82-2047-81B3-EDA652B83FBF}" srcOrd="0" destOrd="0" parTransId="{5FD83D8E-B069-C94D-A353-5D6704BD85EB}" sibTransId="{08927509-DA45-1945-B953-16DF35D97D44}"/>
    <dgm:cxn modelId="{9A32246B-56B3-B542-AD5F-CB8F4B6E33F6}" type="presOf" srcId="{05AFBC22-5BAE-C645-80A4-EA8E82119816}" destId="{1A863DE3-048D-2043-9B6D-142BC78BD0CD}" srcOrd="0" destOrd="0" presId="urn:microsoft.com/office/officeart/2005/8/layout/cycle8"/>
    <dgm:cxn modelId="{6EE500B6-712A-B143-A728-F361289A68F1}" type="presOf" srcId="{29F20688-032F-E240-A27F-18F872555388}" destId="{03C8C4EE-4170-4E46-900B-35362AF9B810}" srcOrd="1" destOrd="0" presId="urn:microsoft.com/office/officeart/2005/8/layout/cycle8"/>
    <dgm:cxn modelId="{404327C0-780A-394A-A358-41F8C2A29E77}" srcId="{1BD597C7-0805-4946-A80E-D49BFA236E4C}" destId="{29F20688-032F-E240-A27F-18F872555388}" srcOrd="2" destOrd="0" parTransId="{27C9B25A-1CFC-D046-8911-23D42A1224BC}" sibTransId="{5C333D07-A680-7846-8DD5-8D446643A766}"/>
    <dgm:cxn modelId="{61A970C6-AB2F-8840-9696-9BD4F7DC23DA}" type="presOf" srcId="{629802AB-BB82-2047-81B3-EDA652B83FBF}" destId="{1447E9AC-F47B-6C40-B92B-0973AE2EC7E7}" srcOrd="1" destOrd="0" presId="urn:microsoft.com/office/officeart/2005/8/layout/cycle8"/>
    <dgm:cxn modelId="{AC6B5FCB-03D2-D943-9186-87629BB44D37}" type="presOf" srcId="{629802AB-BB82-2047-81B3-EDA652B83FBF}" destId="{02FBF254-D9C4-A04F-B5EE-2CF35EEB5D26}" srcOrd="0" destOrd="0" presId="urn:microsoft.com/office/officeart/2005/8/layout/cycle8"/>
    <dgm:cxn modelId="{D8DB5EDE-C186-4C47-98D2-7EE5276AA487}" type="presOf" srcId="{05AFBC22-5BAE-C645-80A4-EA8E82119816}" destId="{235CDEFA-C36A-B149-8097-6D9FCD182506}" srcOrd="1" destOrd="0" presId="urn:microsoft.com/office/officeart/2005/8/layout/cycle8"/>
    <dgm:cxn modelId="{366EA175-CFE3-094E-950C-7976C66C50E2}" type="presParOf" srcId="{2C20FEBD-96CD-B247-96A8-229A5B190D03}" destId="{02FBF254-D9C4-A04F-B5EE-2CF35EEB5D26}" srcOrd="0" destOrd="0" presId="urn:microsoft.com/office/officeart/2005/8/layout/cycle8"/>
    <dgm:cxn modelId="{F5786B25-6B0D-5841-BF75-FB1F85FDFEA8}" type="presParOf" srcId="{2C20FEBD-96CD-B247-96A8-229A5B190D03}" destId="{5342AAB3-D002-4446-92A8-36087605B705}" srcOrd="1" destOrd="0" presId="urn:microsoft.com/office/officeart/2005/8/layout/cycle8"/>
    <dgm:cxn modelId="{4F7561C3-F6C0-7C4E-9C27-7E1F7E5AB65D}" type="presParOf" srcId="{2C20FEBD-96CD-B247-96A8-229A5B190D03}" destId="{C8B5E843-9802-C341-AA8C-BE5C1D021FE8}" srcOrd="2" destOrd="0" presId="urn:microsoft.com/office/officeart/2005/8/layout/cycle8"/>
    <dgm:cxn modelId="{71F57F09-7D5C-A943-AC81-148800F79835}" type="presParOf" srcId="{2C20FEBD-96CD-B247-96A8-229A5B190D03}" destId="{1447E9AC-F47B-6C40-B92B-0973AE2EC7E7}" srcOrd="3" destOrd="0" presId="urn:microsoft.com/office/officeart/2005/8/layout/cycle8"/>
    <dgm:cxn modelId="{0059BB1B-08FB-B24B-AE3F-1F7AC442FB6F}" type="presParOf" srcId="{2C20FEBD-96CD-B247-96A8-229A5B190D03}" destId="{1A863DE3-048D-2043-9B6D-142BC78BD0CD}" srcOrd="4" destOrd="0" presId="urn:microsoft.com/office/officeart/2005/8/layout/cycle8"/>
    <dgm:cxn modelId="{7CA00E7D-D935-2746-9AD9-9865708D67DC}" type="presParOf" srcId="{2C20FEBD-96CD-B247-96A8-229A5B190D03}" destId="{DF444E9E-1558-0846-BBD9-60E5DC174B38}" srcOrd="5" destOrd="0" presId="urn:microsoft.com/office/officeart/2005/8/layout/cycle8"/>
    <dgm:cxn modelId="{B2E99608-C205-8E4F-A4F7-21A74067E13D}" type="presParOf" srcId="{2C20FEBD-96CD-B247-96A8-229A5B190D03}" destId="{A2FD1AE5-1FA2-E744-8DC4-B5B7E655363D}" srcOrd="6" destOrd="0" presId="urn:microsoft.com/office/officeart/2005/8/layout/cycle8"/>
    <dgm:cxn modelId="{6769C3AB-E976-D048-869B-E3DB8E09AEE5}" type="presParOf" srcId="{2C20FEBD-96CD-B247-96A8-229A5B190D03}" destId="{235CDEFA-C36A-B149-8097-6D9FCD182506}" srcOrd="7" destOrd="0" presId="urn:microsoft.com/office/officeart/2005/8/layout/cycle8"/>
    <dgm:cxn modelId="{7D168C2C-F36A-9648-A11D-0D60C8005BCB}" type="presParOf" srcId="{2C20FEBD-96CD-B247-96A8-229A5B190D03}" destId="{7C645268-6A96-AC41-B349-194A0DCAD9A5}" srcOrd="8" destOrd="0" presId="urn:microsoft.com/office/officeart/2005/8/layout/cycle8"/>
    <dgm:cxn modelId="{C4345293-C40B-234D-9090-AE570AE403A0}" type="presParOf" srcId="{2C20FEBD-96CD-B247-96A8-229A5B190D03}" destId="{A1852334-17AF-BA43-8395-8E84D3E20447}" srcOrd="9" destOrd="0" presId="urn:microsoft.com/office/officeart/2005/8/layout/cycle8"/>
    <dgm:cxn modelId="{C30FA282-C7D4-4D4F-A8DF-1F3DA88BF98F}" type="presParOf" srcId="{2C20FEBD-96CD-B247-96A8-229A5B190D03}" destId="{41B3FD3F-832D-0244-8248-48DFE74CC9C3}" srcOrd="10" destOrd="0" presId="urn:microsoft.com/office/officeart/2005/8/layout/cycle8"/>
    <dgm:cxn modelId="{AFE137E0-A9EC-5A4D-B9A3-43B1FD54B84C}" type="presParOf" srcId="{2C20FEBD-96CD-B247-96A8-229A5B190D03}" destId="{03C8C4EE-4170-4E46-900B-35362AF9B810}" srcOrd="11" destOrd="0" presId="urn:microsoft.com/office/officeart/2005/8/layout/cycle8"/>
    <dgm:cxn modelId="{A6123B43-6C5E-3243-83D0-DD97BAECF28C}" type="presParOf" srcId="{2C20FEBD-96CD-B247-96A8-229A5B190D03}" destId="{A89333F7-FB35-E34F-BFA5-F488FF2F21F0}" srcOrd="12" destOrd="0" presId="urn:microsoft.com/office/officeart/2005/8/layout/cycle8"/>
    <dgm:cxn modelId="{09B3107E-64CF-024E-80C2-5304A77C679C}" type="presParOf" srcId="{2C20FEBD-96CD-B247-96A8-229A5B190D03}" destId="{B520F1A4-6477-094C-870C-0820F2621629}" srcOrd="13" destOrd="0" presId="urn:microsoft.com/office/officeart/2005/8/layout/cycle8"/>
    <dgm:cxn modelId="{B55B5474-BABB-8749-B695-EF25D46F94C5}" type="presParOf" srcId="{2C20FEBD-96CD-B247-96A8-229A5B190D03}" destId="{A243A074-F27B-A14C-97DB-8871CF7ED1C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B8923-DCEB-A644-8F2F-617D9709E9A6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Erkenntnisgewinnung als Kompetenzbereich</a:t>
          </a:r>
        </a:p>
      </dsp:txBody>
      <dsp:txXfrm rot="5400000">
        <a:off x="-1" y="1"/>
        <a:ext cx="4064000" cy="2032000"/>
      </dsp:txXfrm>
    </dsp:sp>
    <dsp:sp modelId="{07535798-8531-A444-92A9-5B2E55F42A84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Flexible Anwendung von Wissen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rPr>
            <a:t> Problemlösen</a:t>
          </a:r>
          <a:endParaRPr lang="de-DE" sz="28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64000" y="0"/>
        <a:ext cx="4064000" cy="2032000"/>
      </dsp:txXfrm>
    </dsp:sp>
    <dsp:sp modelId="{9F52035B-0F42-4E4F-9586-52E724F1B500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Wissenschaftliche Aussagen gewinnen, Methoden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rPr>
            <a:t> kritischer, reflektierter Umgang mit Wissen</a:t>
          </a: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 rot="10800000">
        <a:off x="0" y="3386666"/>
        <a:ext cx="4064000" cy="2032000"/>
      </dsp:txXfrm>
    </dsp:sp>
    <dsp:sp modelId="{CE3CAD0E-FF1E-9E48-A6DC-CDEAF941BEF2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Nachvollzug, Selbstständigkeit</a:t>
          </a:r>
        </a:p>
      </dsp:txBody>
      <dsp:txXfrm rot="-5400000">
        <a:off x="4063999" y="3386666"/>
        <a:ext cx="4064000" cy="2032000"/>
      </dsp:txXfrm>
    </dsp:sp>
    <dsp:sp modelId="{5F285D70-EBA2-9A41-944E-2D0CAB441C10}">
      <dsp:nvSpPr>
        <dsp:cNvPr id="0" name=""/>
        <dsp:cNvSpPr/>
      </dsp:nvSpPr>
      <dsp:spPr>
        <a:xfrm>
          <a:off x="2338575" y="2032000"/>
          <a:ext cx="3450848" cy="1354666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Erkenntnisinteresse</a:t>
          </a:r>
        </a:p>
      </dsp:txBody>
      <dsp:txXfrm>
        <a:off x="2404704" y="2098129"/>
        <a:ext cx="3318590" cy="12224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7D8C3-63C6-284D-81E0-2071A2CBD30E}">
      <dsp:nvSpPr>
        <dsp:cNvPr id="0" name=""/>
        <dsp:cNvSpPr/>
      </dsp:nvSpPr>
      <dsp:spPr>
        <a:xfrm>
          <a:off x="91881" y="2418"/>
          <a:ext cx="3536853" cy="1109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Pflanzen betreiben Fotosynthese. </a:t>
          </a:r>
        </a:p>
      </dsp:txBody>
      <dsp:txXfrm>
        <a:off x="124376" y="34913"/>
        <a:ext cx="3471863" cy="1044475"/>
      </dsp:txXfrm>
    </dsp:sp>
    <dsp:sp modelId="{AF9DEA63-1CB0-3C4E-8C6E-7421BB8C168D}">
      <dsp:nvSpPr>
        <dsp:cNvPr id="0" name=""/>
        <dsp:cNvSpPr/>
      </dsp:nvSpPr>
      <dsp:spPr>
        <a:xfrm rot="5400000">
          <a:off x="1652283" y="1139620"/>
          <a:ext cx="416049" cy="499259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 rot="-5400000">
        <a:off x="1710531" y="1181225"/>
        <a:ext cx="299555" cy="291234"/>
      </dsp:txXfrm>
    </dsp:sp>
    <dsp:sp modelId="{55223749-9D48-784E-8D48-8533072AD15E}">
      <dsp:nvSpPr>
        <dsp:cNvPr id="0" name=""/>
        <dsp:cNvSpPr/>
      </dsp:nvSpPr>
      <dsp:spPr>
        <a:xfrm>
          <a:off x="91881" y="1666616"/>
          <a:ext cx="3536853" cy="11094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Die Wasserpest ist eine Pflanze.</a:t>
          </a:r>
        </a:p>
      </dsp:txBody>
      <dsp:txXfrm>
        <a:off x="124376" y="1699111"/>
        <a:ext cx="3471863" cy="1044475"/>
      </dsp:txXfrm>
    </dsp:sp>
    <dsp:sp modelId="{C1D0AC9B-5311-D248-B180-35C8B4C5AD77}">
      <dsp:nvSpPr>
        <dsp:cNvPr id="0" name=""/>
        <dsp:cNvSpPr/>
      </dsp:nvSpPr>
      <dsp:spPr>
        <a:xfrm rot="5400000">
          <a:off x="1652283" y="2803817"/>
          <a:ext cx="416049" cy="499259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100" kern="1200"/>
        </a:p>
      </dsp:txBody>
      <dsp:txXfrm rot="-5400000">
        <a:off x="1710531" y="2845422"/>
        <a:ext cx="299555" cy="291234"/>
      </dsp:txXfrm>
    </dsp:sp>
    <dsp:sp modelId="{F6411883-40CE-654F-83BC-3AF3AD0FCAC4}">
      <dsp:nvSpPr>
        <dsp:cNvPr id="0" name=""/>
        <dsp:cNvSpPr/>
      </dsp:nvSpPr>
      <dsp:spPr>
        <a:xfrm>
          <a:off x="91881" y="3330813"/>
          <a:ext cx="3536853" cy="14705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Auch die Wasserpest betreibt Fotosynthese.</a:t>
          </a:r>
        </a:p>
      </dsp:txBody>
      <dsp:txXfrm>
        <a:off x="134952" y="3373884"/>
        <a:ext cx="3450711" cy="1384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CA01A-77CD-634B-AF8D-BFD6FEFF2004}">
      <dsp:nvSpPr>
        <dsp:cNvPr id="0" name=""/>
        <dsp:cNvSpPr/>
      </dsp:nvSpPr>
      <dsp:spPr>
        <a:xfrm>
          <a:off x="38956" y="0"/>
          <a:ext cx="3642704" cy="1200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Die Wasserpest betreibt Fotosynthese.</a:t>
          </a:r>
        </a:p>
      </dsp:txBody>
      <dsp:txXfrm>
        <a:off x="74130" y="35174"/>
        <a:ext cx="3572356" cy="1130595"/>
      </dsp:txXfrm>
    </dsp:sp>
    <dsp:sp modelId="{189822E4-BB86-C443-A432-8905EE0D31F5}">
      <dsp:nvSpPr>
        <dsp:cNvPr id="0" name=""/>
        <dsp:cNvSpPr/>
      </dsp:nvSpPr>
      <dsp:spPr>
        <a:xfrm rot="5400000">
          <a:off x="1635131" y="1230966"/>
          <a:ext cx="450353" cy="540424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300" kern="1200"/>
        </a:p>
      </dsp:txBody>
      <dsp:txXfrm rot="-5400000">
        <a:off x="1698181" y="1276001"/>
        <a:ext cx="324254" cy="315247"/>
      </dsp:txXfrm>
    </dsp:sp>
    <dsp:sp modelId="{14F44126-C19C-1D45-88B7-2B21685C38D1}">
      <dsp:nvSpPr>
        <dsp:cNvPr id="0" name=""/>
        <dsp:cNvSpPr/>
      </dsp:nvSpPr>
      <dsp:spPr>
        <a:xfrm>
          <a:off x="38956" y="1801414"/>
          <a:ext cx="3642704" cy="1200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Calibri" panose="020F0502020204030204" pitchFamily="34" charset="0"/>
              <a:cs typeface="Calibri" panose="020F0502020204030204" pitchFamily="34" charset="0"/>
            </a:rPr>
            <a:t>Die Wasserpest ist eine Pflanze.</a:t>
          </a:r>
        </a:p>
      </dsp:txBody>
      <dsp:txXfrm>
        <a:off x="74130" y="1836588"/>
        <a:ext cx="3572356" cy="1130595"/>
      </dsp:txXfrm>
    </dsp:sp>
    <dsp:sp modelId="{61DF4EF0-9C98-ED4E-9F55-A298D7DAE1A9}">
      <dsp:nvSpPr>
        <dsp:cNvPr id="0" name=""/>
        <dsp:cNvSpPr/>
      </dsp:nvSpPr>
      <dsp:spPr>
        <a:xfrm rot="5400000">
          <a:off x="1635131" y="3032381"/>
          <a:ext cx="450353" cy="540424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300" kern="1200">
            <a:solidFill>
              <a:schemeClr val="tx1"/>
            </a:solidFill>
          </a:endParaRPr>
        </a:p>
      </dsp:txBody>
      <dsp:txXfrm rot="-5400000">
        <a:off x="1698181" y="3077416"/>
        <a:ext cx="324254" cy="315247"/>
      </dsp:txXfrm>
    </dsp:sp>
    <dsp:sp modelId="{4E35AFA6-9771-3D46-9A56-FD424E51463B}">
      <dsp:nvSpPr>
        <dsp:cNvPr id="0" name=""/>
        <dsp:cNvSpPr/>
      </dsp:nvSpPr>
      <dsp:spPr>
        <a:xfrm>
          <a:off x="38956" y="3602829"/>
          <a:ext cx="3642704" cy="1200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Calibri" panose="020F0502020204030204" pitchFamily="34" charset="0"/>
              <a:cs typeface="Calibri" panose="020F0502020204030204" pitchFamily="34" charset="0"/>
            </a:rPr>
            <a:t>Alle Pflanzen betreiben Fotosynthese.</a:t>
          </a:r>
        </a:p>
      </dsp:txBody>
      <dsp:txXfrm>
        <a:off x="74130" y="3638003"/>
        <a:ext cx="3572356" cy="11305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BF254-D9C4-A04F-B5EE-2CF35EEB5D26}">
      <dsp:nvSpPr>
        <dsp:cNvPr id="0" name=""/>
        <dsp:cNvSpPr/>
      </dsp:nvSpPr>
      <dsp:spPr>
        <a:xfrm>
          <a:off x="3056935" y="318260"/>
          <a:ext cx="4112904" cy="4112904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Merkmale eines Problem</a:t>
          </a:r>
        </a:p>
      </dsp:txBody>
      <dsp:txXfrm>
        <a:off x="5224534" y="1189804"/>
        <a:ext cx="1468894" cy="1224078"/>
      </dsp:txXfrm>
    </dsp:sp>
    <dsp:sp modelId="{1A863DE3-048D-2043-9B6D-142BC78BD0CD}">
      <dsp:nvSpPr>
        <dsp:cNvPr id="0" name=""/>
        <dsp:cNvSpPr/>
      </dsp:nvSpPr>
      <dsp:spPr>
        <a:xfrm>
          <a:off x="2972229" y="465149"/>
          <a:ext cx="4112904" cy="4112904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Merkmale der Person</a:t>
          </a:r>
        </a:p>
      </dsp:txBody>
      <dsp:txXfrm>
        <a:off x="3951492" y="3133641"/>
        <a:ext cx="2203341" cy="1077189"/>
      </dsp:txXfrm>
    </dsp:sp>
    <dsp:sp modelId="{7C645268-6A96-AC41-B349-194A0DCAD9A5}">
      <dsp:nvSpPr>
        <dsp:cNvPr id="0" name=""/>
        <dsp:cNvSpPr/>
      </dsp:nvSpPr>
      <dsp:spPr>
        <a:xfrm>
          <a:off x="2887522" y="318260"/>
          <a:ext cx="4112904" cy="4112904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Merkmale der Situation</a:t>
          </a:r>
        </a:p>
      </dsp:txBody>
      <dsp:txXfrm>
        <a:off x="3363934" y="1189804"/>
        <a:ext cx="1468894" cy="1224078"/>
      </dsp:txXfrm>
    </dsp:sp>
    <dsp:sp modelId="{A89333F7-FB35-E34F-BFA5-F488FF2F21F0}">
      <dsp:nvSpPr>
        <dsp:cNvPr id="0" name=""/>
        <dsp:cNvSpPr/>
      </dsp:nvSpPr>
      <dsp:spPr>
        <a:xfrm>
          <a:off x="2802666" y="63652"/>
          <a:ext cx="4622121" cy="46221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0F1A4-6477-094C-870C-0820F2621629}">
      <dsp:nvSpPr>
        <dsp:cNvPr id="0" name=""/>
        <dsp:cNvSpPr/>
      </dsp:nvSpPr>
      <dsp:spPr>
        <a:xfrm>
          <a:off x="2717620" y="210281"/>
          <a:ext cx="4622121" cy="46221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3A074-F27B-A14C-97DB-8871CF7ED1C4}">
      <dsp:nvSpPr>
        <dsp:cNvPr id="0" name=""/>
        <dsp:cNvSpPr/>
      </dsp:nvSpPr>
      <dsp:spPr>
        <a:xfrm>
          <a:off x="2632575" y="63652"/>
          <a:ext cx="4622121" cy="46221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8D13561-EF80-F543-8100-52F6C9503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547F1B-5FE7-5B49-BB56-D9FEB3047F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88774-CF54-3B4A-9CB1-046305495F2D}" type="datetimeFigureOut">
              <a:rPr lang="de-DE" smtClean="0"/>
              <a:t>24.04.19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7B9C43-B26D-2249-A529-9189CE54BC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648B9E-D10B-EE41-824D-7BD9E3A1F5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C1F7D-4EE6-8E43-8BF0-551E073CCF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1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6DF0A-DFA5-0D4B-B295-2E40DF959A2F}" type="datetimeFigureOut">
              <a:rPr lang="de-DE" smtClean="0"/>
              <a:t>24.04.19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6BB66-A028-0D40-91D1-7C31B3BF3C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23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911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Prozeduren = Operationen (kausales Denken, Induktion, Deduktion)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608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Informationsdarbietung: Text, Grafik, Zahlen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882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Rollenverteilung schafft wechselseitige Abhängigkeit und spart Zeit </a:t>
            </a:r>
          </a:p>
          <a:p>
            <a:r>
              <a:rPr lang="de-DE" dirty="0"/>
              <a:t>Gruppenmitglieder fassen ihr Wissen zusammen, </a:t>
            </a:r>
            <a:r>
              <a:rPr lang="de-DE" b="1" dirty="0"/>
              <a:t>nehmen verschiedene Sichtweisen ein</a:t>
            </a:r>
          </a:p>
          <a:p>
            <a:r>
              <a:rPr lang="de-DE" dirty="0"/>
              <a:t>Soziale Dynamik (Motivation, wenn SuS der Gruppe sich schlecht verstehen)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781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Formal = logisch </a:t>
            </a:r>
          </a:p>
          <a:p>
            <a:r>
              <a:rPr lang="de-DE" dirty="0"/>
              <a:t>Lernende haben Schwierigkeiten bei Teilkompetenzen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282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- Defizite </a:t>
            </a:r>
            <a:r>
              <a:rPr lang="de-DE" dirty="0"/>
              <a:t>in den Teilkompetenzen </a:t>
            </a:r>
            <a:r>
              <a:rPr lang="de-DE" b="1" dirty="0"/>
              <a:t>(mangelnde Koordination von Theorie und Evidenz)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840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Multiple-</a:t>
            </a:r>
            <a:r>
              <a:rPr lang="de-DE" dirty="0" err="1"/>
              <a:t>choice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 Wird wirklich Problemlösefähigkeit gefördert? </a:t>
            </a:r>
          </a:p>
          <a:p>
            <a:r>
              <a:rPr lang="de-DE" dirty="0"/>
              <a:t>Authentische Kontexte </a:t>
            </a:r>
            <a:r>
              <a:rPr lang="de-DE" dirty="0">
                <a:sym typeface="Wingdings" pitchFamily="2" charset="2"/>
              </a:rPr>
              <a:t> lebensnah, Idee, dass SuS Leistungsmaße erreichen, die näher an den angezielten Kompetenzen liegen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361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0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Karl Popper: </a:t>
            </a:r>
            <a:r>
              <a:rPr lang="de-DE" b="1" dirty="0">
                <a:solidFill>
                  <a:srgbClr val="C00000"/>
                </a:solidFill>
              </a:rPr>
              <a:t>Anfang bis Ende des 20. Jahrhunderts </a:t>
            </a:r>
            <a:r>
              <a:rPr lang="de-DE" b="1" dirty="0">
                <a:solidFill>
                  <a:srgbClr val="C00000"/>
                </a:solidFill>
                <a:sym typeface="Wingdings" pitchFamily="2" charset="2"/>
              </a:rPr>
              <a:t> österreichisch-britischer Philosoph</a:t>
            </a:r>
          </a:p>
          <a:p>
            <a:r>
              <a:rPr lang="de-DE" dirty="0">
                <a:solidFill>
                  <a:srgbClr val="FF0000"/>
                </a:solidFill>
              </a:rPr>
              <a:t>Schwanenbeispiel: „Alle Schwäne sind weiß“ </a:t>
            </a:r>
            <a:r>
              <a:rPr lang="de-DE" dirty="0">
                <a:solidFill>
                  <a:srgbClr val="FF0000"/>
                </a:solidFill>
                <a:sym typeface="Wingdings" pitchFamily="2" charset="2"/>
              </a:rPr>
              <a:t> widerlegbar, nicht beweisbar</a:t>
            </a:r>
          </a:p>
          <a:p>
            <a:r>
              <a:rPr lang="de-DE" dirty="0">
                <a:sym typeface="Wingdings" pitchFamily="2" charset="2"/>
              </a:rPr>
              <a:t>Theorie ist gut, wenn sie oft falsifiziert wurde </a:t>
            </a:r>
          </a:p>
          <a:p>
            <a:r>
              <a:rPr lang="de-DE" b="1" dirty="0">
                <a:sym typeface="Wingdings" pitchFamily="2" charset="2"/>
              </a:rPr>
              <a:t>Kritisch  eigene Theorien sollen widerlegt werden </a:t>
            </a:r>
          </a:p>
          <a:p>
            <a:r>
              <a:rPr lang="de-DE" b="1" dirty="0">
                <a:sym typeface="Wingdings" pitchFamily="2" charset="2"/>
              </a:rPr>
              <a:t>Rational  logisch </a:t>
            </a:r>
          </a:p>
          <a:p>
            <a:r>
              <a:rPr lang="de-DE" dirty="0">
                <a:sym typeface="Wingdings" pitchFamily="2" charset="2"/>
              </a:rPr>
              <a:t>Für Verifikation wäre unendlich große Anzahl an Experimenten notwendig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747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Erkenntnisgewinnung durch das hypothetisch-deduktive Verfahren</a:t>
            </a:r>
          </a:p>
          <a:p>
            <a:r>
              <a:rPr lang="de-DE" dirty="0"/>
              <a:t>Wissenschaftliche Aussagen entstehen nicht durch </a:t>
            </a:r>
            <a:r>
              <a:rPr lang="de-DE" b="1" dirty="0"/>
              <a:t>Schlussfolgerungen aus Experimenten und Beobachtungen </a:t>
            </a:r>
            <a:r>
              <a:rPr lang="de-DE" b="1" dirty="0">
                <a:sym typeface="Wingdings" pitchFamily="2" charset="2"/>
              </a:rPr>
              <a:t> nicht rein induktiv</a:t>
            </a:r>
          </a:p>
          <a:p>
            <a:r>
              <a:rPr lang="de-DE" b="1" dirty="0">
                <a:sym typeface="Wingdings" pitchFamily="2" charset="2"/>
              </a:rPr>
              <a:t>Induktion (Problem  Hypothese)</a:t>
            </a:r>
          </a:p>
          <a:p>
            <a:r>
              <a:rPr lang="de-DE" b="1" dirty="0">
                <a:sym typeface="Wingdings" pitchFamily="2" charset="2"/>
              </a:rPr>
              <a:t>Deduktion (Hypothese aufstellen, Hypothese  Experiment)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17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Erkenntnismethoden: </a:t>
            </a:r>
            <a:r>
              <a:rPr lang="de-DE" dirty="0"/>
              <a:t>Beobachtung, Experiment, Untersuchung </a:t>
            </a:r>
          </a:p>
          <a:p>
            <a:r>
              <a:rPr lang="de-DE" dirty="0"/>
              <a:t>Von Arbeitsgruppe in Bayern erstellt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941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421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Bildungsstandards wurden festgelegt nach dem PISA-Schock im Jahr 2000 </a:t>
            </a:r>
            <a:r>
              <a:rPr lang="de-DE" dirty="0">
                <a:sym typeface="Wingdings" pitchFamily="2" charset="2"/>
              </a:rPr>
              <a:t> abgeguckt von Ländern, die erfolgreicher abschnitten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65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Charakteristika der Naturwissenschaft: </a:t>
            </a:r>
            <a:r>
              <a:rPr lang="de-DE" b="1" dirty="0"/>
              <a:t>Beurteilen der Aussagen von Modellen, Grenzen der Naturwissenschaft, Wissenschaft und Gesellschaft</a:t>
            </a:r>
          </a:p>
          <a:p>
            <a:r>
              <a:rPr lang="de-DE" b="0" dirty="0"/>
              <a:t>Wissenschaftliche Erkenntnismethoden: </a:t>
            </a:r>
            <a:r>
              <a:rPr lang="de-DE" b="1" dirty="0"/>
              <a:t>Experimentieren, forschendes aktives Lernen</a:t>
            </a:r>
          </a:p>
          <a:p>
            <a:r>
              <a:rPr lang="de-DE" b="0" dirty="0"/>
              <a:t>Praktische Arbeitstechniken: </a:t>
            </a:r>
            <a:r>
              <a:rPr lang="de-DE" b="1" dirty="0"/>
              <a:t>Mikroskopieren, Zeichnen, Sicherheitsaspekte Labor, physikalische Messungen</a:t>
            </a:r>
            <a:endParaRPr lang="de-DE" b="0" dirty="0"/>
          </a:p>
          <a:p>
            <a:r>
              <a:rPr lang="de-DE" dirty="0"/>
              <a:t>Kompetenzkonstrukte beeinflussen sich gegenseitig und können nicht unabhängig voneinander erworben werden</a:t>
            </a:r>
          </a:p>
          <a:p>
            <a:r>
              <a:rPr lang="de-DE" dirty="0"/>
              <a:t>Ein Kompetenzkonstrukt kann im Vordergrund stehen (besonders wichtig für Erreichen eines Standards)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040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à"/>
            </a:pPr>
            <a:r>
              <a:rPr lang="de-DE" dirty="0">
                <a:sym typeface="Wingdings" pitchFamily="2" charset="2"/>
              </a:rPr>
              <a:t>Zielorientiertes Denken und Handeln, für deren Bewältigung </a:t>
            </a:r>
            <a:r>
              <a:rPr lang="de-DE" b="1" dirty="0">
                <a:sym typeface="Wingdings" pitchFamily="2" charset="2"/>
              </a:rPr>
              <a:t>keine routinierte Vorgehensweisen </a:t>
            </a:r>
            <a:r>
              <a:rPr lang="de-DE" dirty="0">
                <a:sym typeface="Wingdings" pitchFamily="2" charset="2"/>
              </a:rPr>
              <a:t>verfügbar sind (es geht um die Anwendung von Wissen und Fähigkeiten in bestimmten Situationen)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93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Beeinflussen den Prozess des Problemlösens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6BB66-A028-0D40-91D1-7C31B3BF3C8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74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BC4-F0FD-8341-9504-A30D69C193F9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B00F-3E6E-224B-963C-62EFFD352CC5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2429-68FE-E246-87D8-C63EAE83EA0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523-AB4D-A142-81FD-35FB03819B6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D54-1739-0742-80C2-67DBE6A1C0E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55EC-C200-E44D-8D4B-D8B635EA844C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31BB-D08A-5C48-A816-49AC953BB11E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5FE-8E2E-2448-B268-0FDB74EC67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4C1-95E8-5C4B-B406-2B7DEAC07A1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CE94326-4C60-A442-8A43-BD2531B0831C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A0D1284-9FF6-FF4D-AA4D-85CAFC81D2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slide" Target="slide18.xm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4.xml"/><Relationship Id="rId15" Type="http://schemas.openxmlformats.org/officeDocument/2006/relationships/slide" Target="slide20.xml"/><Relationship Id="rId10" Type="http://schemas.openxmlformats.org/officeDocument/2006/relationships/image" Target="../media/image20.png"/><Relationship Id="rId4" Type="http://schemas.openxmlformats.org/officeDocument/2006/relationships/diagramLayout" Target="../diagrams/layout4.xml"/><Relationship Id="rId9" Type="http://schemas.openxmlformats.org/officeDocument/2006/relationships/slide" Target="slide17.xml"/><Relationship Id="rId1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DrPOby0IdQ" TargetMode="External"/><Relationship Id="rId2" Type="http://schemas.openxmlformats.org/officeDocument/2006/relationships/hyperlink" Target="https://www.youtube.com/watch?v=BiLPh7gYTG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crypted-tbn0.gstatic.com/images?q=tbn:ANd9GcSAnsXIB3SyxQTHI9kiHBBM81PVQMq9VeHZGOYwOTtvb0T_O9HMrw" TargetMode="External"/><Relationship Id="rId4" Type="http://schemas.openxmlformats.org/officeDocument/2006/relationships/hyperlink" Target="https://www.neuronation.de/science/was-bedeutet-deduktives-und-induktives-denken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37BA2-D3A2-774F-8ABB-B6399A7F5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5562"/>
            <a:ext cx="9094808" cy="3086982"/>
          </a:xfrm>
        </p:spPr>
        <p:txBody>
          <a:bodyPr>
            <a:normAutofit/>
          </a:bodyPr>
          <a:lstStyle/>
          <a:p>
            <a:r>
              <a:rPr lang="de-DE" sz="3600" dirty="0"/>
              <a:t>Der Weg der naturwissenschaftlichen erkenntnisgewinnung – das hypothetisch-deduktive Verfahren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4B8E80-7433-6545-B600-0A5E274E5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676172"/>
            <a:ext cx="6506679" cy="916266"/>
          </a:xfrm>
        </p:spPr>
        <p:txBody>
          <a:bodyPr>
            <a:normAutofit fontScale="92500" lnSpcReduction="20000"/>
          </a:bodyPr>
          <a:lstStyle/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Fachdidaktik Modul Gruppe A Biologie SS19</a:t>
            </a:r>
          </a:p>
          <a:p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Ein Vortrag von Lyn Semmel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FB2D90-7864-AD4D-81F9-C58C3E63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93C1-5C14-8F4C-A519-9D4264B294EB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7649FE-6814-6B49-A4B7-A8B2AB4C4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9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3ED66-904A-B246-8B75-40D71101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sonnenblumenkurs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64C584-EFBD-6447-A053-93E491C2A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94046"/>
          </a:xfrm>
        </p:spPr>
        <p:txBody>
          <a:bodyPr>
            <a:normAutofit fontScale="85000" lnSpcReduction="10000"/>
          </a:bodyPr>
          <a:lstStyle/>
          <a:p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Unterrichtssimulation</a:t>
            </a:r>
          </a:p>
          <a:p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Einführung in naturwissenschaftlichen Erkenntnisprozess: 5. Jahrgangsstufe </a:t>
            </a:r>
          </a:p>
          <a:p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Erkenntnismethoden kennenlernen</a:t>
            </a:r>
          </a:p>
          <a:p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 Kennzeichen des Lebens vertraut machen</a:t>
            </a:r>
          </a:p>
          <a:p>
            <a:pPr marL="0" indent="0">
              <a:buNone/>
            </a:pPr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Was ist Leben?</a:t>
            </a:r>
            <a:endParaRPr lang="de-DE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800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C499CE-FA0F-8B4F-B36E-93993908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FCEBDF-36F4-0E4F-9613-6D083233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4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0CF33D-DCFE-324B-B521-7B789C4F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5FE-8E2E-2448-B268-0FDB74EC67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F6F1B2C-F7DC-FA40-A496-1B02E99A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9EFC089-E351-AC43-8DE5-5BFF70434BCD}"/>
              </a:ext>
            </a:extLst>
          </p:cNvPr>
          <p:cNvSpPr/>
          <p:nvPr/>
        </p:nvSpPr>
        <p:spPr>
          <a:xfrm>
            <a:off x="366183" y="274320"/>
            <a:ext cx="1060661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Aufgabe (TPS):</a:t>
            </a:r>
          </a:p>
          <a:p>
            <a:endParaRPr lang="de-DE" sz="2600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Einzelarbeit: </a:t>
            </a:r>
            <a:r>
              <a:rPr lang="de-DE" sz="2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Denkt darüber nach, welche Kennzeichen des Lebens es geben könnte.  (2 Minuten)</a:t>
            </a:r>
          </a:p>
          <a:p>
            <a:endParaRPr lang="de-DE" sz="2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Gruppenarbeit: </a:t>
            </a:r>
            <a:r>
              <a:rPr lang="de-DE" sz="2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Bildet 7 Gruppen. Jede Gruppe befasst sich mit einem Kennzeichen des Lebens am Beispiel der Sonnenblume. (15 Minuten)</a:t>
            </a:r>
          </a:p>
          <a:p>
            <a:pPr marL="514350" indent="-514350">
              <a:buAutoNum type="alphaLcParenR"/>
            </a:pPr>
            <a:r>
              <a:rPr lang="de-DE" sz="2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Ordnet die Kärtchen der Sonnenblume den Teilschritten der Erkenntnisgewinnung zu. </a:t>
            </a:r>
          </a:p>
          <a:p>
            <a:pPr marL="514350" indent="-514350">
              <a:buAutoNum type="alphaLcParenR"/>
            </a:pPr>
            <a:r>
              <a:rPr lang="de-DE" sz="2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Fehlerkontrolle: Holt euch das passende Lösungsblatt vorne ab und korrigiert eure Zuordnung eigenständig.</a:t>
            </a:r>
          </a:p>
          <a:p>
            <a:pPr marL="514350" indent="-514350">
              <a:buAutoNum type="alphaLcParenR"/>
            </a:pPr>
            <a:r>
              <a:rPr lang="de-DE" sz="2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Überlegt zusammen welches didaktische Potential der Sonnenblumenkurs haben könnte.</a:t>
            </a:r>
          </a:p>
          <a:p>
            <a:endParaRPr lang="de-DE" sz="2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Präsentation der Ergebnisse: </a:t>
            </a:r>
            <a:r>
              <a:rPr lang="de-DE" sz="2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der 7 Gruppen stellt ihre Ergebnisse (Ideen über das didaktische Potential) im Plenum vor. </a:t>
            </a:r>
          </a:p>
        </p:txBody>
      </p:sp>
    </p:spTree>
    <p:extLst>
      <p:ext uri="{BB962C8B-B14F-4D97-AF65-F5344CB8AC3E}">
        <p14:creationId xmlns:p14="http://schemas.microsoft.com/office/powerpoint/2010/main" val="33652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F8BB2-9A46-8C4C-B98E-0B915F48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Didaktisches potential des sonnenblumenkurses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BF94E3-49FC-B44F-8C68-A5E03FFA4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463873"/>
            <a:ext cx="8107483" cy="3170011"/>
          </a:xfrm>
        </p:spPr>
        <p:txBody>
          <a:bodyPr>
            <a:no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Abstufungen für unterschiedliche Kompetenzniveaus (Vorwissen)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Weglassen von Kärtchen, einüben einer speziellen Fertigkeit im Erkenntnisprozess 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Eindruck von Planung, Durchführung und Auswertung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Praktisch nachvollziehen, Motivation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Gruppenarbeit</a:t>
            </a: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6511BC-0F33-004E-B35E-894D13C0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B83DEC-D6DA-8E49-987E-1E3890A3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4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2BEBC-DCC1-6C42-A9BF-DA7512D4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Rahmenmodell wissenschaftsmethodischer Kompetenz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43B9BC-E836-0E4B-B517-7F91B2AC1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0772"/>
          </a:xfrm>
        </p:spPr>
        <p:txBody>
          <a:bodyPr>
            <a:normAutofit fontScale="70000" lnSpcReduction="20000"/>
          </a:bodyPr>
          <a:lstStyle/>
          <a:p>
            <a:r>
              <a:rPr lang="de-DE" sz="3600" b="1" dirty="0">
                <a:latin typeface="Calibri" panose="020F0502020204030204" pitchFamily="34" charset="0"/>
                <a:cs typeface="Calibri" panose="020F0502020204030204" pitchFamily="34" charset="0"/>
              </a:rPr>
              <a:t>Bildungsstandards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= Fähigkeiten und Kenntnisse, die SuS am Ende der 9. Jahrgangsstufe in einem Fach erworben haben sollten</a:t>
            </a:r>
          </a:p>
          <a:p>
            <a:pPr marL="0" indent="0">
              <a:buNone/>
            </a:pP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3600" b="1" dirty="0">
                <a:latin typeface="Calibri" panose="020F0502020204030204" pitchFamily="34" charset="0"/>
                <a:cs typeface="Calibri" panose="020F0502020204030204" pitchFamily="34" charset="0"/>
              </a:rPr>
              <a:t>Kompetenzkonstrukte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= Kompetenzen, die man nicht beobachten kann, die man aber aus anderen messbaren Sachverhalten erschließen kann </a:t>
            </a:r>
          </a:p>
          <a:p>
            <a:pPr marL="0" indent="0">
              <a:buNone/>
            </a:pP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Beispiel: Konstrukt der Intelligenz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0D6CB9-BDF8-C74B-B835-853AF58E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5B41C2-B931-0845-8D11-D814E3C4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23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BA5C3C-0044-E549-BDD3-8BA46F9C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5FE-8E2E-2448-B268-0FDB74EC67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CBEBFCC-304E-4C41-A4E2-B7E37705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DF9B3A5-6D6D-DA46-8C86-2A9497BA69FB}"/>
              </a:ext>
            </a:extLst>
          </p:cNvPr>
          <p:cNvSpPr txBox="1"/>
          <p:nvPr/>
        </p:nvSpPr>
        <p:spPr>
          <a:xfrm>
            <a:off x="812800" y="723900"/>
            <a:ext cx="3670300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Standards der Erkenntnisgewinnung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289A4DD-9FB4-9547-9127-C2E0774DF536}"/>
              </a:ext>
            </a:extLst>
          </p:cNvPr>
          <p:cNvSpPr txBox="1"/>
          <p:nvPr/>
        </p:nvSpPr>
        <p:spPr>
          <a:xfrm>
            <a:off x="7271502" y="1124009"/>
            <a:ext cx="3670300" cy="492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Kompetenzkonstrukte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C4B7DA0-DC39-DD4B-B8E8-127073DFEF69}"/>
              </a:ext>
            </a:extLst>
          </p:cNvPr>
          <p:cNvSpPr txBox="1"/>
          <p:nvPr/>
        </p:nvSpPr>
        <p:spPr>
          <a:xfrm>
            <a:off x="812800" y="2235200"/>
            <a:ext cx="3670300" cy="8925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Charakteristika der Naturwissenschaft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5E62A8-A5E2-6347-BFB3-ACB4E2933BDF}"/>
              </a:ext>
            </a:extLst>
          </p:cNvPr>
          <p:cNvSpPr txBox="1"/>
          <p:nvPr/>
        </p:nvSpPr>
        <p:spPr>
          <a:xfrm>
            <a:off x="812800" y="3429000"/>
            <a:ext cx="3670300" cy="8925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Wissenschaftliche Erkenntnismethoden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2C5A844-B392-B84D-99A7-66657100286A}"/>
              </a:ext>
            </a:extLst>
          </p:cNvPr>
          <p:cNvSpPr txBox="1"/>
          <p:nvPr/>
        </p:nvSpPr>
        <p:spPr>
          <a:xfrm>
            <a:off x="812800" y="4660900"/>
            <a:ext cx="3670300" cy="8925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Praktische Arbeitstechniken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B074510-7DCD-8E48-A393-2CA8C1376D14}"/>
              </a:ext>
            </a:extLst>
          </p:cNvPr>
          <p:cNvSpPr txBox="1"/>
          <p:nvPr/>
        </p:nvSpPr>
        <p:spPr>
          <a:xfrm>
            <a:off x="7162800" y="2235200"/>
            <a:ext cx="3779002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Wissenschaftsverständnis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47863F1-C832-8549-AD5F-D37F83FBDDB7}"/>
              </a:ext>
            </a:extLst>
          </p:cNvPr>
          <p:cNvSpPr txBox="1"/>
          <p:nvPr/>
        </p:nvSpPr>
        <p:spPr>
          <a:xfrm>
            <a:off x="7162800" y="3429000"/>
            <a:ext cx="3779002" cy="8925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Wissenschaftliches Denken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512B88F-6CF4-3F49-9681-83F4DC6B8F63}"/>
              </a:ext>
            </a:extLst>
          </p:cNvPr>
          <p:cNvSpPr txBox="1"/>
          <p:nvPr/>
        </p:nvSpPr>
        <p:spPr>
          <a:xfrm>
            <a:off x="7162800" y="4660900"/>
            <a:ext cx="3779002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Manuelle Fertigkeiten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B01569D-C5DA-A349-AC5B-FE841584DF34}"/>
              </a:ext>
            </a:extLst>
          </p:cNvPr>
          <p:cNvCxnSpPr/>
          <p:nvPr/>
        </p:nvCxnSpPr>
        <p:spPr>
          <a:xfrm>
            <a:off x="8902700" y="2727643"/>
            <a:ext cx="0" cy="7013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B223DDC4-0149-DC49-8F08-AC73ABFF6F54}"/>
              </a:ext>
            </a:extLst>
          </p:cNvPr>
          <p:cNvCxnSpPr/>
          <p:nvPr/>
        </p:nvCxnSpPr>
        <p:spPr>
          <a:xfrm>
            <a:off x="8902700" y="4321552"/>
            <a:ext cx="0" cy="3393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6FAB04E-DEA2-A248-8EE0-194A98D653A6}"/>
              </a:ext>
            </a:extLst>
          </p:cNvPr>
          <p:cNvCxnSpPr>
            <a:cxnSpLocks/>
          </p:cNvCxnSpPr>
          <p:nvPr/>
        </p:nvCxnSpPr>
        <p:spPr>
          <a:xfrm>
            <a:off x="4483100" y="2443321"/>
            <a:ext cx="2679700" cy="303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B35DD495-5870-D744-B609-511C3F7EB3BB}"/>
              </a:ext>
            </a:extLst>
          </p:cNvPr>
          <p:cNvCxnSpPr/>
          <p:nvPr/>
        </p:nvCxnSpPr>
        <p:spPr>
          <a:xfrm>
            <a:off x="4483100" y="3875276"/>
            <a:ext cx="26797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26CEC123-447C-3C49-9BA4-1CCDFB666AA6}"/>
              </a:ext>
            </a:extLst>
          </p:cNvPr>
          <p:cNvCxnSpPr>
            <a:cxnSpLocks/>
          </p:cNvCxnSpPr>
          <p:nvPr/>
        </p:nvCxnSpPr>
        <p:spPr>
          <a:xfrm>
            <a:off x="4483100" y="5022908"/>
            <a:ext cx="2679700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B8BB003E-3ABA-5643-8458-95A825A3982E}"/>
              </a:ext>
            </a:extLst>
          </p:cNvPr>
          <p:cNvCxnSpPr/>
          <p:nvPr/>
        </p:nvCxnSpPr>
        <p:spPr>
          <a:xfrm flipV="1">
            <a:off x="4483100" y="4064000"/>
            <a:ext cx="2679700" cy="8431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B89247CE-B7DD-AC44-9C47-46D8E81B38C0}"/>
              </a:ext>
            </a:extLst>
          </p:cNvPr>
          <p:cNvCxnSpPr/>
          <p:nvPr/>
        </p:nvCxnSpPr>
        <p:spPr>
          <a:xfrm flipV="1">
            <a:off x="4483100" y="2681476"/>
            <a:ext cx="2679700" cy="9380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B0C55FB2-DE37-6F4E-A98B-8EE47F4E91F1}"/>
              </a:ext>
            </a:extLst>
          </p:cNvPr>
          <p:cNvSpPr txBox="1"/>
          <p:nvPr/>
        </p:nvSpPr>
        <p:spPr>
          <a:xfrm>
            <a:off x="812800" y="6027420"/>
            <a:ext cx="2476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Nach Jürgen Mayer </a:t>
            </a:r>
          </a:p>
        </p:txBody>
      </p:sp>
    </p:spTree>
    <p:extLst>
      <p:ext uri="{BB962C8B-B14F-4D97-AF65-F5344CB8AC3E}">
        <p14:creationId xmlns:p14="http://schemas.microsoft.com/office/powerpoint/2010/main" val="196935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06006-C5CF-FC49-B3A6-0BADDAEA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Theorie des problemlösens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3CD06E-22D9-3844-9E16-0390885A0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Problemlösen = Überwindung einer Diskrepanz zwischen einem Ausgangszustand und einem angezielten Endzustand mittels logischer Operationen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Keine routinierte Verhaltensweise</a:t>
            </a: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Konsens darüber, dass Weg der Erkenntnisbildung Problemlösen ist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165DA-A211-0145-BA84-FB8BF9F5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C78213-A4CB-9A46-AEE7-0F471781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9700F55-E027-7C40-8A65-4D3FC3513E33}"/>
              </a:ext>
            </a:extLst>
          </p:cNvPr>
          <p:cNvSpPr txBox="1"/>
          <p:nvPr/>
        </p:nvSpPr>
        <p:spPr>
          <a:xfrm>
            <a:off x="116209" y="4461808"/>
            <a:ext cx="2049418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Operation = Handlung</a:t>
            </a:r>
          </a:p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praktische/ operative Intelligenz</a:t>
            </a:r>
            <a:endParaRPr lang="de-D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65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9B500-8C35-FA4B-9273-7056A080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72963"/>
            <a:ext cx="7729728" cy="1188720"/>
          </a:xfrm>
        </p:spPr>
        <p:txBody>
          <a:bodyPr/>
          <a:lstStyle/>
          <a:p>
            <a:r>
              <a:rPr lang="de-DE" dirty="0"/>
              <a:t>Problemlösen 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3BB17536-9CED-154B-A5E5-ABB309B94F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621821"/>
              </p:ext>
            </p:extLst>
          </p:nvPr>
        </p:nvGraphicFramePr>
        <p:xfrm>
          <a:off x="701559" y="1961683"/>
          <a:ext cx="10057363" cy="4896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613C4E-DBDE-D54A-AA3F-2B868305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FFB084-BE35-5846-BA74-2E4843F1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Folienzoom 7">
                <a:extLst>
                  <a:ext uri="{FF2B5EF4-FFF2-40B4-BE49-F238E27FC236}">
                    <a16:creationId xmlns:a16="http://schemas.microsoft.com/office/drawing/2014/main" id="{122E51FA-A41D-CB46-8253-C79B636F936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9029293"/>
                  </p:ext>
                </p:extLst>
              </p:nvPr>
            </p:nvGraphicFramePr>
            <p:xfrm>
              <a:off x="8076682" y="2364854"/>
              <a:ext cx="3048000" cy="1714500"/>
            </p:xfrm>
            <a:graphic>
              <a:graphicData uri="http://schemas.microsoft.com/office/powerpoint/2016/slidezoom">
                <pslz:sldZm>
                  <pslz:sldZmObj sldId="278" cId="2248957197">
                    <pslz:zmPr id="{BD26C2F2-45B8-2C46-9EC4-2F084B13678E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Folienzoom 7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22E51FA-A41D-CB46-8253-C79B636F936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076682" y="236485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Folienzoom 9">
                <a:extLst>
                  <a:ext uri="{FF2B5EF4-FFF2-40B4-BE49-F238E27FC236}">
                    <a16:creationId xmlns:a16="http://schemas.microsoft.com/office/drawing/2014/main" id="{AA8D488F-E7E7-694E-8AB3-0FA5DF6E003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10511728"/>
                  </p:ext>
                </p:extLst>
              </p:nvPr>
            </p:nvGraphicFramePr>
            <p:xfrm>
              <a:off x="335799" y="2418406"/>
              <a:ext cx="3048000" cy="1714500"/>
            </p:xfrm>
            <a:graphic>
              <a:graphicData uri="http://schemas.microsoft.com/office/powerpoint/2016/slidezoom">
                <pslz:sldZm>
                  <pslz:sldZmObj sldId="279" cId="3100693660">
                    <pslz:zmPr id="{93DF5254-B287-1E45-98E3-58E83D6638ED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Folienzoom 9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A8D488F-E7E7-694E-8AB3-0FA5DF6E003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5799" y="2418406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Folienzoom 11">
                <a:extLst>
                  <a:ext uri="{FF2B5EF4-FFF2-40B4-BE49-F238E27FC236}">
                    <a16:creationId xmlns:a16="http://schemas.microsoft.com/office/drawing/2014/main" id="{BBB88D19-4FD1-3140-A58C-5E244269247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30735910"/>
                  </p:ext>
                </p:extLst>
              </p:nvPr>
            </p:nvGraphicFramePr>
            <p:xfrm>
              <a:off x="335799" y="4524316"/>
              <a:ext cx="3048000" cy="1714500"/>
            </p:xfrm>
            <a:graphic>
              <a:graphicData uri="http://schemas.microsoft.com/office/powerpoint/2016/slidezoom">
                <pslz:sldZm>
                  <pslz:sldZmObj sldId="280" cId="3522903034">
                    <pslz:zmPr id="{0E8E7C47-6109-5C4F-92DC-BD8716C44C88}" returnToParent="0" transitionDur="100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Folienzoom 11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BBB88D19-4FD1-3140-A58C-5E244269247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35799" y="4524316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597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4A6BB8-7F3E-D847-9626-C7C1FB32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eines Problems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DDDF9F-9529-A644-996D-771EA099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9696"/>
            <a:ext cx="8344039" cy="4149447"/>
          </a:xfrm>
        </p:spPr>
        <p:txBody>
          <a:bodyPr>
            <a:no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Gut/schlecht definiert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Bereichsübergreifend/ domänenspezifisch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Wissensarm und wissensreich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Jedes Problem stellt spezifische Anforderungen an den Problemlöser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Prozeduren notwendig 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Problem mit semantischen Kontext einfacher zu lösen</a:t>
            </a:r>
          </a:p>
          <a:p>
            <a:pPr>
              <a:buFont typeface="Wingdings" pitchFamily="2" charset="2"/>
              <a:buChar char="à"/>
            </a:pPr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Komplexe alltagsnahe Szenarien, variierte Kontexte</a:t>
            </a:r>
          </a:p>
          <a:p>
            <a:pPr>
              <a:buFont typeface="Wingdings" pitchFamily="2" charset="2"/>
              <a:buChar char="à"/>
            </a:pPr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Flexibilisierung des Wissens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E3552D-7538-C343-A699-412AF1CC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0FE6B-6B4E-7448-89EC-C7BE6AF1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A54183D-AD12-5247-B5DB-340248CD6675}"/>
              </a:ext>
            </a:extLst>
          </p:cNvPr>
          <p:cNvSpPr txBox="1"/>
          <p:nvPr/>
        </p:nvSpPr>
        <p:spPr>
          <a:xfrm>
            <a:off x="117987" y="2413337"/>
            <a:ext cx="211314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Semantik </a:t>
            </a:r>
          </a:p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=  Bedeutung</a:t>
            </a:r>
          </a:p>
        </p:txBody>
      </p:sp>
    </p:spTree>
    <p:extLst>
      <p:ext uri="{BB962C8B-B14F-4D97-AF65-F5344CB8AC3E}">
        <p14:creationId xmlns:p14="http://schemas.microsoft.com/office/powerpoint/2010/main" val="2248957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1559A3-7AA8-1149-87B2-DB7DC6D0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der Situation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6A5344-51AB-134E-9AA7-997B57ED1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Offenes/ geschlossenes Aufgabenformat 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Informationsdarbietung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Individuelles- oder Gruppenproblemlösen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EB5B6B-DC1F-764C-A33C-22E4B3A2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2FEAA9-EF31-2847-A0E6-5002430D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Folienzoom 6">
                <a:extLst>
                  <a:ext uri="{FF2B5EF4-FFF2-40B4-BE49-F238E27FC236}">
                    <a16:creationId xmlns:a16="http://schemas.microsoft.com/office/drawing/2014/main" id="{05BE84DB-2490-114E-A142-F0349942BF6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7017403"/>
                  </p:ext>
                </p:extLst>
              </p:nvPr>
            </p:nvGraphicFramePr>
            <p:xfrm>
              <a:off x="8853715" y="3847339"/>
              <a:ext cx="3048000" cy="1714500"/>
            </p:xfrm>
            <a:graphic>
              <a:graphicData uri="http://schemas.microsoft.com/office/powerpoint/2016/slidezoom">
                <pslz:sldZm>
                  <pslz:sldZmObj sldId="281" cId="686595305">
                    <pslz:zmPr id="{4397252F-578D-2C44-9AD2-257C11A9A955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Folien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5BE84DB-2490-114E-A142-F0349942BF6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53715" y="3847339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693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70DB3-80D9-D84B-A8D8-A35B275C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Gruppenproblemlösen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47AA84-D097-D24F-B841-42E75DD99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98057"/>
            <a:ext cx="7729728" cy="3512457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Kommunikations- und Führungsstrukturen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Rollenverteilung 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Kooperation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Kollektives Ergebnis qualitativ besser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Soziale Dynamik kann Erkenntnisprozess überlagern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F5DA13-CB90-C443-9AF6-A8DFEC129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7B5E00-A782-6849-B1FA-8A0E8E42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9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FBED7-8A2A-5F4A-9FB2-B293BF7B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642D3F-1448-0749-BC07-52C81DC35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12405"/>
            <a:ext cx="7974748" cy="3843430"/>
          </a:xfrm>
        </p:spPr>
        <p:txBody>
          <a:bodyPr>
            <a:no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Begriffsklärung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Erkenntnisinteresse des Themas 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Erkenntnistheorie des Kritische Rationalismus 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Induktion und Deduktion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Hypothetisch-deduktives Verfahren 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Sonnenblumenkurs und didaktische Potential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Rahmenmodell wissenschaftsmethodischer Kompetenzen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Theorie des Problemlösens und Methoden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3CADD9-3907-B447-8A5A-A879D5E8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0EA4-C9F8-1746-B1C1-19F17913F20D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802F41-CCE4-A941-AA4F-B707E542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17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11F5B-6BCA-734B-BD2B-203BA0C1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Merkmale der Person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9F7BBC-837D-0649-93FE-73970348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841778" cy="3472470"/>
          </a:xfrm>
        </p:spPr>
        <p:txBody>
          <a:bodyPr>
            <a:normAutofit lnSpcReduction="10000"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Deklaratives Wissen (Konzeptwissen)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Prozedurales Wissen (Problemlösestrategien)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Kognitive Fähigkeiten (Intelligenz)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Metakognition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Bei formalen Problemen Intelligenz ausschlaggebend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bei semantischen Problemen alle Fähigkeiten</a:t>
            </a:r>
          </a:p>
          <a:p>
            <a:pPr marL="0" indent="0">
              <a:buNone/>
            </a:pP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145909-1B3F-B644-8A1A-96CCA1E0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538668-FF85-DA47-A55E-B18CBFD5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03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2DB06A-EFA9-9B43-B401-B5862AF5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5FE-8E2E-2448-B268-0FDB74EC67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D7DBE47-BA4E-0441-B237-4E4350A8E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B337EC-2714-8A4F-95F8-9432E09FE3E6}"/>
              </a:ext>
            </a:extLst>
          </p:cNvPr>
          <p:cNvSpPr/>
          <p:nvPr/>
        </p:nvSpPr>
        <p:spPr>
          <a:xfrm>
            <a:off x="6697825" y="3754546"/>
            <a:ext cx="4426857" cy="159657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Wissenschaftliches Denken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2461D24-E6AA-9042-9DF4-0997A100E6A4}"/>
              </a:ext>
            </a:extLst>
          </p:cNvPr>
          <p:cNvSpPr/>
          <p:nvPr/>
        </p:nvSpPr>
        <p:spPr>
          <a:xfrm>
            <a:off x="6434598" y="696686"/>
            <a:ext cx="5234887" cy="682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Personenvariablen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7E318EE-DBA9-3641-AB03-61544379EE9D}"/>
              </a:ext>
            </a:extLst>
          </p:cNvPr>
          <p:cNvSpPr/>
          <p:nvPr/>
        </p:nvSpPr>
        <p:spPr>
          <a:xfrm>
            <a:off x="926427" y="696686"/>
            <a:ext cx="4366831" cy="682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Prozessvariablen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B3B4F8B-FBCF-444D-B85D-932FFA93839C}"/>
              </a:ext>
            </a:extLst>
          </p:cNvPr>
          <p:cNvSpPr/>
          <p:nvPr/>
        </p:nvSpPr>
        <p:spPr>
          <a:xfrm>
            <a:off x="6434598" y="1819216"/>
            <a:ext cx="2912602" cy="95794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Wissen, Konzepte, Methoden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F66C12-A5A8-7249-8A36-B6F73F2DC16D}"/>
              </a:ext>
            </a:extLst>
          </p:cNvPr>
          <p:cNvSpPr/>
          <p:nvPr/>
        </p:nvSpPr>
        <p:spPr>
          <a:xfrm>
            <a:off x="9508375" y="1819216"/>
            <a:ext cx="2133600" cy="95561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Kognitive Fähigkeiten</a:t>
            </a:r>
          </a:p>
        </p:txBody>
      </p:sp>
      <p:sp>
        <p:nvSpPr>
          <p:cNvPr id="9" name="Pfeil nach unten 8">
            <a:extLst>
              <a:ext uri="{FF2B5EF4-FFF2-40B4-BE49-F238E27FC236}">
                <a16:creationId xmlns:a16="http://schemas.microsoft.com/office/drawing/2014/main" id="{D3463220-FA7A-1844-93C2-BAE8BC36A9E8}"/>
              </a:ext>
            </a:extLst>
          </p:cNvPr>
          <p:cNvSpPr/>
          <p:nvPr/>
        </p:nvSpPr>
        <p:spPr>
          <a:xfrm>
            <a:off x="9052041" y="2913881"/>
            <a:ext cx="871376" cy="793632"/>
          </a:xfrm>
          <a:prstGeom prst="down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909AAFD-E0F0-EE4C-B4DE-C4726434DB95}"/>
              </a:ext>
            </a:extLst>
          </p:cNvPr>
          <p:cNvSpPr/>
          <p:nvPr/>
        </p:nvSpPr>
        <p:spPr>
          <a:xfrm>
            <a:off x="926427" y="1819216"/>
            <a:ext cx="4366831" cy="353190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Naturwissenschaftliche Fragen formulieren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Hypothesen aufstellen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Untersuchungen planen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Daten analysieren und Schlussfolgerungen ziehen</a:t>
            </a:r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4F3F5757-F982-7E4D-8F35-33C7D54CDEC9}"/>
              </a:ext>
            </a:extLst>
          </p:cNvPr>
          <p:cNvSpPr/>
          <p:nvPr/>
        </p:nvSpPr>
        <p:spPr>
          <a:xfrm>
            <a:off x="5494176" y="4194629"/>
            <a:ext cx="940422" cy="696685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CF2E7B-4ED4-E043-9D88-6D04C1D19975}"/>
              </a:ext>
            </a:extLst>
          </p:cNvPr>
          <p:cNvSpPr txBox="1"/>
          <p:nvPr/>
        </p:nvSpPr>
        <p:spPr>
          <a:xfrm>
            <a:off x="550025" y="5747657"/>
            <a:ext cx="64313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/>
              <a:t>Strukturmodell zum Wissenschaftlichen Denken (Scientific </a:t>
            </a:r>
            <a:r>
              <a:rPr lang="de-DE" sz="2600" dirty="0" err="1"/>
              <a:t>reasoning</a:t>
            </a:r>
            <a:r>
              <a:rPr lang="de-DE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6488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64DCB-30A5-B14F-B382-22B61EA9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und Instrumente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AE4C9-38B5-8D4E-8F26-446C15EB9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0247" cy="3579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Paper </a:t>
            </a:r>
            <a:r>
              <a:rPr lang="de-DE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pencil</a:t>
            </a:r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Tests </a:t>
            </a:r>
          </a:p>
          <a:p>
            <a:pPr marL="0" indent="0">
              <a:buNone/>
            </a:pPr>
            <a:endParaRPr lang="de-DE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Schriftliche Tests</a:t>
            </a: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multiple-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choice</a:t>
            </a:r>
            <a:endParaRPr lang="de-DE" sz="28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Authentische Aufgaben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Computergestütztes Testen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1BD5BC-97AB-1949-9166-F897421C2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420607" cy="3579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Practical</a:t>
            </a:r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assessments</a:t>
            </a:r>
            <a:endParaRPr lang="de-DE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Praktisches Experimentieren</a:t>
            </a:r>
          </a:p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Klassenraumstudien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E1A66D-FB60-DE45-83B5-A9FF4EC9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D54-1739-0742-80C2-67DBE6A1C0E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879E59-62D2-FC4B-A926-6EB858A3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87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CF4BD-D438-954A-9164-C33D37CEC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Flüstergespräch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4B4B33-A28F-8A4E-92AA-90D437D1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22287"/>
            <a:ext cx="8044978" cy="3916530"/>
          </a:xfrm>
        </p:spPr>
        <p:txBody>
          <a:bodyPr>
            <a:normAutofit fontScale="77500" lnSpcReduction="20000"/>
          </a:bodyPr>
          <a:lstStyle/>
          <a:p>
            <a:r>
              <a:rPr lang="de-DE" sz="4000" dirty="0">
                <a:latin typeface="Calibri" panose="020F0502020204030204" pitchFamily="34" charset="0"/>
                <a:cs typeface="Calibri" panose="020F0502020204030204" pitchFamily="34" charset="0"/>
              </a:rPr>
              <a:t>Vorwissen aktivieren</a:t>
            </a:r>
          </a:p>
          <a:p>
            <a:pPr>
              <a:buFont typeface="Wingdings" pitchFamily="2" charset="2"/>
              <a:buChar char="à"/>
            </a:pPr>
            <a:r>
              <a:rPr lang="de-DE" sz="4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Beispiele um das Wissen besser behalten werden</a:t>
            </a:r>
          </a:p>
          <a:p>
            <a:r>
              <a:rPr lang="de-DE" sz="4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Hohe Schüleraktivierung  </a:t>
            </a:r>
          </a:p>
          <a:p>
            <a:r>
              <a:rPr lang="de-DE" sz="4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Bewegung </a:t>
            </a:r>
          </a:p>
          <a:p>
            <a:r>
              <a:rPr lang="de-DE" sz="4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Kommunikation,  Austausch, Einnehmen verschiedener Sichtweisen</a:t>
            </a:r>
          </a:p>
          <a:p>
            <a:pPr>
              <a:buFont typeface="Wingdings" pitchFamily="2" charset="2"/>
              <a:buChar char="à"/>
            </a:pPr>
            <a:r>
              <a:rPr lang="de-DE" sz="40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Weniger Unsicherheiten</a:t>
            </a:r>
          </a:p>
          <a:p>
            <a:pPr marL="0" indent="0">
              <a:buNone/>
            </a:pPr>
            <a:endParaRPr lang="de-DE" sz="40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de-DE" dirty="0">
              <a:sym typeface="Wingdings" pitchFamily="2" charset="2"/>
            </a:endParaRP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6D2303-FB15-C844-8B5D-AB3EBA10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505781-E9DC-B647-B5D5-E184AF8F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37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44A52-DC57-E841-93A6-A6F9B640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1381C6-971E-584F-932E-F7822C65E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43163"/>
            <a:ext cx="7729728" cy="37747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https://www.youtube.com/watch?v=BiLPh7gYTG8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  06.04.2019 18:00 Uhr </a:t>
            </a:r>
          </a:p>
          <a:p>
            <a:pPr marL="0" indent="0">
              <a:buNone/>
            </a:pPr>
            <a:r>
              <a:rPr lang="de-DE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https://www.youtube.com/watch?v=6DrPOby0IdQ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  06.04.2019 18.13 Uhr </a:t>
            </a:r>
          </a:p>
          <a:p>
            <a:pPr marL="0" indent="0">
              <a:buNone/>
            </a:pPr>
            <a:r>
              <a:rPr lang="de-DE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https://www.neuronation.de/science/was-bedeutet-deduktives-und-induktives-denken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     07.04.2019 11:52 Uhr </a:t>
            </a: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https://encrypted-tbn0.gstatic.com/images?q=tbn:ANd9GcSAnsXIB3SyxQTHI9kiHBBM81PVQMq9VeHZGOYwOTtvb0T_O9HMrw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   07.04.2019 12:05 Uhr </a:t>
            </a:r>
          </a:p>
          <a:p>
            <a:pPr marL="0" indent="0">
              <a:buNone/>
            </a:pP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Erkenntnisgewinnung als wissenschaftliches Problemlösen, Mayer, J.</a:t>
            </a:r>
          </a:p>
          <a:p>
            <a:pPr marL="0" indent="0">
              <a:buNone/>
            </a:pP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Weg der naturwissenschaftlichen Erkenntnisgewinnung, Moisl, F. </a:t>
            </a:r>
          </a:p>
          <a:p>
            <a:pPr marL="0" indent="0">
              <a:buNone/>
            </a:pP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Sonnenblumenkurs, </a:t>
            </a:r>
            <a:r>
              <a:rPr lang="de-D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Truernit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L., </a:t>
            </a:r>
            <a:r>
              <a:rPr lang="de-D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Rehbach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R., Hager, K., </a:t>
            </a:r>
            <a:r>
              <a:rPr lang="de-D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-Wilk, N., Dieckmann, R., </a:t>
            </a:r>
            <a:r>
              <a:rPr lang="de-D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Hoernig</a:t>
            </a:r>
            <a:r>
              <a:rPr lang="de-D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 </a:t>
            </a:r>
          </a:p>
          <a:p>
            <a:pPr marL="0" indent="0">
              <a:buNone/>
            </a:pPr>
            <a:endParaRPr lang="de-DE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211456-28E9-8C46-9DE4-1D930774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4D0A51-252F-484C-AA9B-EB3E9606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63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B311F-3606-7549-8089-0B17B64477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Danke für eure Aufmerksamkeit!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1E5FC1-AFA3-1D42-B61E-91E9934E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2BC4-F0FD-8341-9504-A30D69C193F9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9E45FFC-399B-734C-82F0-1B475984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7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61AF2C6-CB73-1D48-8177-99EC7DB63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5FE-8E2E-2448-B268-0FDB74EC67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E3580F1-296C-4E47-9483-398A0ADB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9E225037-508D-1D48-AF00-5E408D6D2AA7}"/>
              </a:ext>
            </a:extLst>
          </p:cNvPr>
          <p:cNvSpPr/>
          <p:nvPr/>
        </p:nvSpPr>
        <p:spPr>
          <a:xfrm>
            <a:off x="542924" y="659636"/>
            <a:ext cx="4308475" cy="2483613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Wissenschaftliche Denk- und Arbeitsweisen </a:t>
            </a:r>
          </a:p>
        </p:txBody>
      </p:sp>
      <p:sp>
        <p:nvSpPr>
          <p:cNvPr id="5" name="Wolke 4">
            <a:extLst>
              <a:ext uri="{FF2B5EF4-FFF2-40B4-BE49-F238E27FC236}">
                <a16:creationId xmlns:a16="http://schemas.microsoft.com/office/drawing/2014/main" id="{4B318EBE-7E49-C24B-AF91-C3B73AC7224A}"/>
              </a:ext>
            </a:extLst>
          </p:cNvPr>
          <p:cNvSpPr/>
          <p:nvPr/>
        </p:nvSpPr>
        <p:spPr>
          <a:xfrm>
            <a:off x="6647983" y="659636"/>
            <a:ext cx="5100637" cy="2728913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Erkenntnisgewinnung</a:t>
            </a:r>
          </a:p>
        </p:txBody>
      </p:sp>
      <p:sp>
        <p:nvSpPr>
          <p:cNvPr id="6" name="Wolke 5">
            <a:extLst>
              <a:ext uri="{FF2B5EF4-FFF2-40B4-BE49-F238E27FC236}">
                <a16:creationId xmlns:a16="http://schemas.microsoft.com/office/drawing/2014/main" id="{7D4C8133-89D0-FD41-AF24-A635BDB872B6}"/>
              </a:ext>
            </a:extLst>
          </p:cNvPr>
          <p:cNvSpPr/>
          <p:nvPr/>
        </p:nvSpPr>
        <p:spPr>
          <a:xfrm>
            <a:off x="2085975" y="3236343"/>
            <a:ext cx="6243637" cy="3133784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Wissenschaftspropädeutik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5C56237-3384-1640-A80E-658B4D514567}"/>
              </a:ext>
            </a:extLst>
          </p:cNvPr>
          <p:cNvSpPr txBox="1"/>
          <p:nvPr/>
        </p:nvSpPr>
        <p:spPr>
          <a:xfrm>
            <a:off x="8886825" y="4014788"/>
            <a:ext cx="2469433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Propädeutik: </a:t>
            </a:r>
          </a:p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Wie funktioniert Wissenschaft? </a:t>
            </a:r>
          </a:p>
        </p:txBody>
      </p:sp>
    </p:spTree>
    <p:extLst>
      <p:ext uri="{BB962C8B-B14F-4D97-AF65-F5344CB8AC3E}">
        <p14:creationId xmlns:p14="http://schemas.microsoft.com/office/powerpoint/2010/main" val="211367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E8103E-0F6D-5841-883C-8C61639F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5FE-8E2E-2448-B268-0FDB74EC67A0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67ECDF-D17B-CD4E-9A1F-574B93F0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2824BB6-E048-BB4B-9357-36C92ACB75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69026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C3EC654-7BF5-1242-90D5-6EB16EB04512}"/>
              </a:ext>
            </a:extLst>
          </p:cNvPr>
          <p:cNvSpPr txBox="1"/>
          <p:nvPr/>
        </p:nvSpPr>
        <p:spPr>
          <a:xfrm>
            <a:off x="157163" y="1238491"/>
            <a:ext cx="1757362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Kompetenz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handelnde Umgang mit Wissen</a:t>
            </a:r>
          </a:p>
        </p:txBody>
      </p:sp>
      <p:sp>
        <p:nvSpPr>
          <p:cNvPr id="8" name="Pfeil nach rechts 7">
            <a:extLst>
              <a:ext uri="{FF2B5EF4-FFF2-40B4-BE49-F238E27FC236}">
                <a16:creationId xmlns:a16="http://schemas.microsoft.com/office/drawing/2014/main" id="{FE18561E-2312-C640-BDCA-92F5BC160065}"/>
              </a:ext>
            </a:extLst>
          </p:cNvPr>
          <p:cNvSpPr/>
          <p:nvPr/>
        </p:nvSpPr>
        <p:spPr>
          <a:xfrm>
            <a:off x="6586538" y="2052924"/>
            <a:ext cx="542925" cy="24736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116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03628-7AC4-1B47-A23A-6224C3B7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Kritische Rationalismus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FAE041-4EA4-324A-B742-D438C183C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Karl Popper, „Logik der Forschung“  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Wie kann man überprüfen, ob aufgestellte Theorien </a:t>
            </a:r>
            <a:r>
              <a:rPr lang="de-DE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wahr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sind? 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Falsifikation = möglich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Verifikation = unmöglich </a:t>
            </a:r>
          </a:p>
          <a:p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Annäherung an Wahrheit durch Falsifikation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DE18CA-6FD0-F64F-8BEF-EECE4DDA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80310F-597D-3D45-85CB-6DC687A0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Folienzoom 6">
                <a:extLst>
                  <a:ext uri="{FF2B5EF4-FFF2-40B4-BE49-F238E27FC236}">
                    <a16:creationId xmlns:a16="http://schemas.microsoft.com/office/drawing/2014/main" id="{989C027E-8F2B-E34B-AB3D-A70C8F60130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10802262"/>
                  </p:ext>
                </p:extLst>
              </p:nvPr>
            </p:nvGraphicFramePr>
            <p:xfrm>
              <a:off x="9336640" y="3131811"/>
              <a:ext cx="2359166" cy="1572777"/>
            </p:xfrm>
            <a:graphic>
              <a:graphicData uri="http://schemas.microsoft.com/office/powerpoint/2016/slidezoom">
                <pslz:sldZm>
                  <pslz:sldZmObj sldId="262" cId="3889827745">
                    <pslz:zmPr id="{4E9C3525-37FF-204D-A3E2-DCC92AB7A791}" returnToParent="0" imageType="cover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59166" cy="157277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Folien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89C027E-8F2B-E34B-AB3D-A70C8F60130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36640" y="3131811"/>
                <a:ext cx="2359166" cy="1572777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042604CD-2EC2-9843-83EC-12F15B7A1866}"/>
              </a:ext>
            </a:extLst>
          </p:cNvPr>
          <p:cNvSpPr txBox="1"/>
          <p:nvPr/>
        </p:nvSpPr>
        <p:spPr>
          <a:xfrm>
            <a:off x="176981" y="2403987"/>
            <a:ext cx="1946787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Theorie = Vermutung des Wissens </a:t>
            </a:r>
          </a:p>
        </p:txBody>
      </p:sp>
    </p:spTree>
    <p:extLst>
      <p:ext uri="{BB962C8B-B14F-4D97-AF65-F5344CB8AC3E}">
        <p14:creationId xmlns:p14="http://schemas.microsoft.com/office/powerpoint/2010/main" val="370989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1670A-E164-6240-B258-0D8BFF7E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2" y="859616"/>
            <a:ext cx="8991600" cy="1645920"/>
          </a:xfrm>
        </p:spPr>
        <p:txBody>
          <a:bodyPr/>
          <a:lstStyle/>
          <a:p>
            <a:r>
              <a:rPr lang="de-DE" dirty="0"/>
              <a:t>Bedeutung des kritischen rationalismus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FD4E32-5DC6-0045-BA5B-5D3B26C86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1611" y="3000376"/>
            <a:ext cx="6551511" cy="2514599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Neue Denkrichtung in der Wissenschaft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Kein Versuch Theorien zu belegen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muss Theorien widerlegen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13B840-49CC-E849-976B-EA1F7345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523-AB4D-A142-81FD-35FB03819B6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4BC0DB-5E65-C34B-881E-37701248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2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8B1B96-06D7-9847-A83D-A102A235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4C1-95E8-5C4B-B406-2B7DEAC07A16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27CCE8-4F28-7B4F-98D4-4AF1E264B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438F9BAC-5A14-2646-9C3E-801A1E09B5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818219"/>
              </p:ext>
            </p:extLst>
          </p:nvPr>
        </p:nvGraphicFramePr>
        <p:xfrm>
          <a:off x="1117600" y="823838"/>
          <a:ext cx="3720617" cy="4803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4D6F2F7D-0983-034C-9C74-9BB4225F46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393858"/>
              </p:ext>
            </p:extLst>
          </p:nvPr>
        </p:nvGraphicFramePr>
        <p:xfrm>
          <a:off x="7136436" y="823838"/>
          <a:ext cx="3720617" cy="4803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9B8860EA-E8D7-EA4D-BF1F-95B281E3D899}"/>
              </a:ext>
            </a:extLst>
          </p:cNvPr>
          <p:cNvSpPr txBox="1"/>
          <p:nvPr/>
        </p:nvSpPr>
        <p:spPr>
          <a:xfrm>
            <a:off x="6028572" y="0"/>
            <a:ext cx="59363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Fällt euch ein Unterschied auf? Steht auf und tauscht euch mit 2-3 Personen aus!  </a:t>
            </a:r>
          </a:p>
        </p:txBody>
      </p:sp>
    </p:spTree>
    <p:extLst>
      <p:ext uri="{BB962C8B-B14F-4D97-AF65-F5344CB8AC3E}">
        <p14:creationId xmlns:p14="http://schemas.microsoft.com/office/powerpoint/2010/main" val="184504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BE208-4E14-D94E-8453-7BCA2465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Deduktion und Induktion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31DF5B-5745-F947-A563-B239A2681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4FDC69-3AC4-D94E-83EF-C3719F25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E587F8-47F9-2F44-B678-CB068F83547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10630" y="2638044"/>
            <a:ext cx="6970737" cy="523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Einzelaussagen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EA7875-8A65-8D4A-B014-B586588A04DD}"/>
              </a:ext>
            </a:extLst>
          </p:cNvPr>
          <p:cNvSpPr txBox="1"/>
          <p:nvPr/>
        </p:nvSpPr>
        <p:spPr>
          <a:xfrm>
            <a:off x="2610631" y="5230965"/>
            <a:ext cx="6970737" cy="523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Generalisierende Aussagen</a:t>
            </a:r>
          </a:p>
        </p:txBody>
      </p:sp>
      <p:sp>
        <p:nvSpPr>
          <p:cNvPr id="9" name="Pfeil nach unten 8">
            <a:extLst>
              <a:ext uri="{FF2B5EF4-FFF2-40B4-BE49-F238E27FC236}">
                <a16:creationId xmlns:a16="http://schemas.microsoft.com/office/drawing/2014/main" id="{28091FFD-C0F9-A643-ACF6-B9D669D635F3}"/>
              </a:ext>
            </a:extLst>
          </p:cNvPr>
          <p:cNvSpPr/>
          <p:nvPr/>
        </p:nvSpPr>
        <p:spPr>
          <a:xfrm>
            <a:off x="5187463" y="3247881"/>
            <a:ext cx="733702" cy="1896466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unten 9">
            <a:extLst>
              <a:ext uri="{FF2B5EF4-FFF2-40B4-BE49-F238E27FC236}">
                <a16:creationId xmlns:a16="http://schemas.microsoft.com/office/drawing/2014/main" id="{DEE3174D-E5A2-814E-8606-01CF5E3C5B72}"/>
              </a:ext>
            </a:extLst>
          </p:cNvPr>
          <p:cNvSpPr/>
          <p:nvPr/>
        </p:nvSpPr>
        <p:spPr>
          <a:xfrm rot="10800000">
            <a:off x="6095998" y="3161263"/>
            <a:ext cx="733702" cy="1896466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3C94896-CBE7-524B-93D9-07398170809A}"/>
              </a:ext>
            </a:extLst>
          </p:cNvPr>
          <p:cNvSpPr/>
          <p:nvPr/>
        </p:nvSpPr>
        <p:spPr>
          <a:xfrm>
            <a:off x="7176311" y="3747838"/>
            <a:ext cx="20584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Deduktion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(lat. ableiten)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431312F-97BE-C144-B8B3-952D39ED71FA}"/>
              </a:ext>
            </a:extLst>
          </p:cNvPr>
          <p:cNvSpPr/>
          <p:nvPr/>
        </p:nvSpPr>
        <p:spPr>
          <a:xfrm>
            <a:off x="2610630" y="3713187"/>
            <a:ext cx="224548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600" b="1" dirty="0">
                <a:latin typeface="Calibri" panose="020F0502020204030204" pitchFamily="34" charset="0"/>
                <a:cs typeface="Calibri" panose="020F0502020204030204" pitchFamily="34" charset="0"/>
              </a:rPr>
              <a:t>Induktion</a:t>
            </a:r>
          </a:p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(lat. zuleiten)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60AA4B2-5695-144E-824A-447E713741F1}"/>
              </a:ext>
            </a:extLst>
          </p:cNvPr>
          <p:cNvSpPr txBox="1"/>
          <p:nvPr/>
        </p:nvSpPr>
        <p:spPr>
          <a:xfrm>
            <a:off x="10265686" y="3635190"/>
            <a:ext cx="17179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Vorwissen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F57A51C-866C-014D-BD2B-4C6357BA764A}"/>
              </a:ext>
            </a:extLst>
          </p:cNvPr>
          <p:cNvSpPr txBox="1"/>
          <p:nvPr/>
        </p:nvSpPr>
        <p:spPr>
          <a:xfrm>
            <a:off x="10075377" y="4232474"/>
            <a:ext cx="19470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Erfahrungen</a:t>
            </a:r>
          </a:p>
        </p:txBody>
      </p:sp>
    </p:spTree>
    <p:extLst>
      <p:ext uri="{BB962C8B-B14F-4D97-AF65-F5344CB8AC3E}">
        <p14:creationId xmlns:p14="http://schemas.microsoft.com/office/powerpoint/2010/main" val="260035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14B49-AE23-E24E-AE8B-3B2E6AE4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852458"/>
            <a:ext cx="7729728" cy="1188720"/>
          </a:xfrm>
        </p:spPr>
        <p:txBody>
          <a:bodyPr>
            <a:normAutofit/>
          </a:bodyPr>
          <a:lstStyle/>
          <a:p>
            <a:r>
              <a:rPr lang="de-DE" dirty="0"/>
              <a:t>Hypothetisch-deduktives verfahren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F9C1BF-92ED-454B-AAB0-0E8F4E5B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06396"/>
            <a:ext cx="7729728" cy="3287268"/>
          </a:xfrm>
        </p:spPr>
        <p:txBody>
          <a:bodyPr>
            <a:no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Erkennen beginnt mit Problemlagen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Erfahrungen (vorwissenschaftlich)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Hypothese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Experiment 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Daten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Überprüfung der Ausgangshypothese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Modifikation der Theorie 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F8D44A-AAD4-ED49-8C33-F56D664A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7396-4FDE-8A43-9341-CE8EC8A708E3}" type="datetime1">
              <a:rPr lang="de-DE" smtClean="0"/>
              <a:t>24.04.19</a:t>
            </a:fld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8918F78-95B3-E048-AF76-20FB805C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Pfeil nach rechts 6">
            <a:extLst>
              <a:ext uri="{FF2B5EF4-FFF2-40B4-BE49-F238E27FC236}">
                <a16:creationId xmlns:a16="http://schemas.microsoft.com/office/drawing/2014/main" id="{3876E127-677E-9646-935C-75A78E1637BC}"/>
              </a:ext>
            </a:extLst>
          </p:cNvPr>
          <p:cNvSpPr/>
          <p:nvPr/>
        </p:nvSpPr>
        <p:spPr>
          <a:xfrm>
            <a:off x="922830" y="6026438"/>
            <a:ext cx="589935" cy="212378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5FF3964-E2ED-D948-9BDE-B80DC00CFE27}"/>
              </a:ext>
            </a:extLst>
          </p:cNvPr>
          <p:cNvSpPr txBox="1"/>
          <p:nvPr/>
        </p:nvSpPr>
        <p:spPr>
          <a:xfrm>
            <a:off x="1616826" y="5860051"/>
            <a:ext cx="834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Induktive und deduktive Schlüsse für Erkenntnisprozess</a:t>
            </a:r>
          </a:p>
        </p:txBody>
      </p:sp>
    </p:spTree>
    <p:extLst>
      <p:ext uri="{BB962C8B-B14F-4D97-AF65-F5344CB8AC3E}">
        <p14:creationId xmlns:p14="http://schemas.microsoft.com/office/powerpoint/2010/main" val="977059654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1181</Words>
  <Application>Microsoft Macintosh PowerPoint</Application>
  <PresentationFormat>Breitbild</PresentationFormat>
  <Paragraphs>273</Paragraphs>
  <Slides>25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Wingdings</vt:lpstr>
      <vt:lpstr>Paket</vt:lpstr>
      <vt:lpstr>Der Weg der naturwissenschaftlichen erkenntnisgewinnung – das hypothetisch-deduktive Verfahren</vt:lpstr>
      <vt:lpstr>Gliederung</vt:lpstr>
      <vt:lpstr>PowerPoint-Präsentation</vt:lpstr>
      <vt:lpstr>PowerPoint-Präsentation</vt:lpstr>
      <vt:lpstr>Kritische Rationalismus</vt:lpstr>
      <vt:lpstr>Bedeutung des kritischen rationalismus</vt:lpstr>
      <vt:lpstr>PowerPoint-Präsentation</vt:lpstr>
      <vt:lpstr>Deduktion und Induktion</vt:lpstr>
      <vt:lpstr>Hypothetisch-deduktives verfahren</vt:lpstr>
      <vt:lpstr>Der sonnenblumenkurs</vt:lpstr>
      <vt:lpstr>PowerPoint-Präsentation</vt:lpstr>
      <vt:lpstr>Didaktisches potential des sonnenblumenkurses</vt:lpstr>
      <vt:lpstr>Rahmenmodell wissenschaftsmethodischer Kompetenz</vt:lpstr>
      <vt:lpstr>PowerPoint-Präsentation</vt:lpstr>
      <vt:lpstr>Theorie des problemlösens </vt:lpstr>
      <vt:lpstr>Problemlösen </vt:lpstr>
      <vt:lpstr>Merkmale eines Problems</vt:lpstr>
      <vt:lpstr>Merkmale der Situation</vt:lpstr>
      <vt:lpstr>Gruppenproblemlösen</vt:lpstr>
      <vt:lpstr>Merkmale der Person</vt:lpstr>
      <vt:lpstr>PowerPoint-Präsentation</vt:lpstr>
      <vt:lpstr>Methoden und Instrumente</vt:lpstr>
      <vt:lpstr>Flüstergespräch</vt:lpstr>
      <vt:lpstr>Quellen</vt:lpstr>
      <vt:lpstr>Vielen Danke für eure Aufmerksamkeit!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Weg der naturwissenschaftlichen erkenntnisgewinnung – das hypothetisch-deduktive Verfahren</dc:title>
  <dc:creator>Microsoft Office User</dc:creator>
  <cp:lastModifiedBy>Microsoft Office User</cp:lastModifiedBy>
  <cp:revision>108</cp:revision>
  <cp:lastPrinted>2019-04-10T18:26:38Z</cp:lastPrinted>
  <dcterms:created xsi:type="dcterms:W3CDTF">2019-04-07T13:28:17Z</dcterms:created>
  <dcterms:modified xsi:type="dcterms:W3CDTF">2019-04-24T13:22:29Z</dcterms:modified>
</cp:coreProperties>
</file>